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2" r:id="rId6"/>
    <p:sldId id="264" r:id="rId7"/>
    <p:sldId id="265" r:id="rId8"/>
    <p:sldId id="266" r:id="rId9"/>
    <p:sldId id="267"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2" d="100"/>
          <a:sy n="82" d="100"/>
        </p:scale>
        <p:origin x="150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GB"/>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1ADA54DD-B0D2-4FDD-9AD4-F5B9DDF599D4}" type="datetimeFigureOut">
              <a:rPr lang="en-GB" smtClean="0"/>
              <a:t>29/01/2025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551FE1F-2B25-49C1-B684-D0F2EBEB1135}" type="slidenum">
              <a:rPr lang="en-GB" smtClean="0"/>
              <a:t>‹#›</a:t>
            </a:fld>
            <a:endParaRPr lang="en-GB"/>
          </a:p>
        </p:txBody>
      </p:sp>
    </p:spTree>
    <p:extLst>
      <p:ext uri="{BB962C8B-B14F-4D97-AF65-F5344CB8AC3E}">
        <p14:creationId xmlns:p14="http://schemas.microsoft.com/office/powerpoint/2010/main" val="36299366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1ADA54DD-B0D2-4FDD-9AD4-F5B9DDF599D4}" type="datetimeFigureOut">
              <a:rPr lang="en-GB" smtClean="0"/>
              <a:t>29/01/2025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551FE1F-2B25-49C1-B684-D0F2EBEB1135}" type="slidenum">
              <a:rPr lang="en-GB" smtClean="0"/>
              <a:t>‹#›</a:t>
            </a:fld>
            <a:endParaRPr lang="en-GB"/>
          </a:p>
        </p:txBody>
      </p:sp>
    </p:spTree>
    <p:extLst>
      <p:ext uri="{BB962C8B-B14F-4D97-AF65-F5344CB8AC3E}">
        <p14:creationId xmlns:p14="http://schemas.microsoft.com/office/powerpoint/2010/main" val="14626489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1ADA54DD-B0D2-4FDD-9AD4-F5B9DDF599D4}" type="datetimeFigureOut">
              <a:rPr lang="en-GB" smtClean="0"/>
              <a:t>29/01/2025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551FE1F-2B25-49C1-B684-D0F2EBEB1135}" type="slidenum">
              <a:rPr lang="en-GB" smtClean="0"/>
              <a:t>‹#›</a:t>
            </a:fld>
            <a:endParaRPr lang="en-GB"/>
          </a:p>
        </p:txBody>
      </p:sp>
    </p:spTree>
    <p:extLst>
      <p:ext uri="{BB962C8B-B14F-4D97-AF65-F5344CB8AC3E}">
        <p14:creationId xmlns:p14="http://schemas.microsoft.com/office/powerpoint/2010/main" val="264138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1ADA54DD-B0D2-4FDD-9AD4-F5B9DDF599D4}" type="datetimeFigureOut">
              <a:rPr lang="en-GB" smtClean="0"/>
              <a:t>29/01/2025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551FE1F-2B25-49C1-B684-D0F2EBEB1135}" type="slidenum">
              <a:rPr lang="en-GB" smtClean="0"/>
              <a:t>‹#›</a:t>
            </a:fld>
            <a:endParaRPr lang="en-GB"/>
          </a:p>
        </p:txBody>
      </p:sp>
    </p:spTree>
    <p:extLst>
      <p:ext uri="{BB962C8B-B14F-4D97-AF65-F5344CB8AC3E}">
        <p14:creationId xmlns:p14="http://schemas.microsoft.com/office/powerpoint/2010/main" val="27622086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GB"/>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1ADA54DD-B0D2-4FDD-9AD4-F5B9DDF599D4}" type="datetimeFigureOut">
              <a:rPr lang="en-GB" smtClean="0"/>
              <a:t>29/01/2025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551FE1F-2B25-49C1-B684-D0F2EBEB1135}" type="slidenum">
              <a:rPr lang="en-GB" smtClean="0"/>
              <a:t>‹#›</a:t>
            </a:fld>
            <a:endParaRPr lang="en-GB"/>
          </a:p>
        </p:txBody>
      </p:sp>
    </p:spTree>
    <p:extLst>
      <p:ext uri="{BB962C8B-B14F-4D97-AF65-F5344CB8AC3E}">
        <p14:creationId xmlns:p14="http://schemas.microsoft.com/office/powerpoint/2010/main" val="30370120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1ADA54DD-B0D2-4FDD-9AD4-F5B9DDF599D4}" type="datetimeFigureOut">
              <a:rPr lang="en-GB" smtClean="0"/>
              <a:t>29/01/2025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551FE1F-2B25-49C1-B684-D0F2EBEB1135}" type="slidenum">
              <a:rPr lang="en-GB" smtClean="0"/>
              <a:t>‹#›</a:t>
            </a:fld>
            <a:endParaRPr lang="en-GB"/>
          </a:p>
        </p:txBody>
      </p:sp>
    </p:spTree>
    <p:extLst>
      <p:ext uri="{BB962C8B-B14F-4D97-AF65-F5344CB8AC3E}">
        <p14:creationId xmlns:p14="http://schemas.microsoft.com/office/powerpoint/2010/main" val="28084370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GB"/>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1ADA54DD-B0D2-4FDD-9AD4-F5B9DDF599D4}" type="datetimeFigureOut">
              <a:rPr lang="en-GB" smtClean="0"/>
              <a:t>29/01/2025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551FE1F-2B25-49C1-B684-D0F2EBEB1135}" type="slidenum">
              <a:rPr lang="en-GB" smtClean="0"/>
              <a:t>‹#›</a:t>
            </a:fld>
            <a:endParaRPr lang="en-GB"/>
          </a:p>
        </p:txBody>
      </p:sp>
    </p:spTree>
    <p:extLst>
      <p:ext uri="{BB962C8B-B14F-4D97-AF65-F5344CB8AC3E}">
        <p14:creationId xmlns:p14="http://schemas.microsoft.com/office/powerpoint/2010/main" val="14470933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1ADA54DD-B0D2-4FDD-9AD4-F5B9DDF599D4}" type="datetimeFigureOut">
              <a:rPr lang="en-GB" smtClean="0"/>
              <a:t>29/01/2025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551FE1F-2B25-49C1-B684-D0F2EBEB1135}" type="slidenum">
              <a:rPr lang="en-GB" smtClean="0"/>
              <a:t>‹#›</a:t>
            </a:fld>
            <a:endParaRPr lang="en-GB"/>
          </a:p>
        </p:txBody>
      </p:sp>
    </p:spTree>
    <p:extLst>
      <p:ext uri="{BB962C8B-B14F-4D97-AF65-F5344CB8AC3E}">
        <p14:creationId xmlns:p14="http://schemas.microsoft.com/office/powerpoint/2010/main" val="26004743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DA54DD-B0D2-4FDD-9AD4-F5B9DDF599D4}" type="datetimeFigureOut">
              <a:rPr lang="en-GB" smtClean="0"/>
              <a:t>29/01/2025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551FE1F-2B25-49C1-B684-D0F2EBEB1135}" type="slidenum">
              <a:rPr lang="en-GB" smtClean="0"/>
              <a:t>‹#›</a:t>
            </a:fld>
            <a:endParaRPr lang="en-GB"/>
          </a:p>
        </p:txBody>
      </p:sp>
    </p:spTree>
    <p:extLst>
      <p:ext uri="{BB962C8B-B14F-4D97-AF65-F5344CB8AC3E}">
        <p14:creationId xmlns:p14="http://schemas.microsoft.com/office/powerpoint/2010/main" val="17684810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GB"/>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1ADA54DD-B0D2-4FDD-9AD4-F5B9DDF599D4}" type="datetimeFigureOut">
              <a:rPr lang="en-GB" smtClean="0"/>
              <a:t>29/01/2025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551FE1F-2B25-49C1-B684-D0F2EBEB1135}" type="slidenum">
              <a:rPr lang="en-GB" smtClean="0"/>
              <a:t>‹#›</a:t>
            </a:fld>
            <a:endParaRPr lang="en-GB"/>
          </a:p>
        </p:txBody>
      </p:sp>
    </p:spTree>
    <p:extLst>
      <p:ext uri="{BB962C8B-B14F-4D97-AF65-F5344CB8AC3E}">
        <p14:creationId xmlns:p14="http://schemas.microsoft.com/office/powerpoint/2010/main" val="41107664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GB"/>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1ADA54DD-B0D2-4FDD-9AD4-F5B9DDF599D4}" type="datetimeFigureOut">
              <a:rPr lang="en-GB" smtClean="0"/>
              <a:t>29/01/2025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551FE1F-2B25-49C1-B684-D0F2EBEB1135}" type="slidenum">
              <a:rPr lang="en-GB" smtClean="0"/>
              <a:t>‹#›</a:t>
            </a:fld>
            <a:endParaRPr lang="en-GB"/>
          </a:p>
        </p:txBody>
      </p:sp>
    </p:spTree>
    <p:extLst>
      <p:ext uri="{BB962C8B-B14F-4D97-AF65-F5344CB8AC3E}">
        <p14:creationId xmlns:p14="http://schemas.microsoft.com/office/powerpoint/2010/main" val="34262621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DA54DD-B0D2-4FDD-9AD4-F5B9DDF599D4}" type="datetimeFigureOut">
              <a:rPr lang="en-GB" smtClean="0"/>
              <a:t>29/01/2025</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51FE1F-2B25-49C1-B684-D0F2EBEB1135}" type="slidenum">
              <a:rPr lang="en-GB" smtClean="0"/>
              <a:t>‹#›</a:t>
            </a:fld>
            <a:endParaRPr lang="en-GB"/>
          </a:p>
        </p:txBody>
      </p:sp>
    </p:spTree>
    <p:extLst>
      <p:ext uri="{BB962C8B-B14F-4D97-AF65-F5344CB8AC3E}">
        <p14:creationId xmlns:p14="http://schemas.microsoft.com/office/powerpoint/2010/main" val="4446589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s://fromsmash.com/BHSDeadSlow2024"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s://fromsmash.com/BHSDeadSlow2024"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hyperlink" Target="https://www.youtube.com/channel/UCQ0Xw4XmiQcFewf787zpDuw" TargetMode="Externa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hyperlink" Target="https://www.instagram.com/britishhorse/?hl=en" TargetMode="External"/><Relationship Id="rId5" Type="http://schemas.openxmlformats.org/officeDocument/2006/relationships/hyperlink" Target="https://twitter.com/britishhorse" TargetMode="External"/><Relationship Id="rId4" Type="http://schemas.openxmlformats.org/officeDocument/2006/relationships/hyperlink" Target="https://www.facebook.com/TheBritishHorseSociety"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mailto:pressenquiry@bhs.org.uk"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88DAB951-8828-2CF2-C67A-EC7CC3B775E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831974"/>
            <a:ext cx="9144000" cy="2121407"/>
          </a:xfrm>
          <a:prstGeom prst="rect">
            <a:avLst/>
          </a:prstGeom>
        </p:spPr>
      </p:pic>
      <p:pic>
        <p:nvPicPr>
          <p:cNvPr id="5" name="Picture 4">
            <a:extLst>
              <a:ext uri="{FF2B5EF4-FFF2-40B4-BE49-F238E27FC236}">
                <a16:creationId xmlns:a16="http://schemas.microsoft.com/office/drawing/2014/main" id="{0FDBD496-4976-E6EF-20FF-56D8D3EFC0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45081" y="260648"/>
            <a:ext cx="1134616" cy="1134616"/>
          </a:xfrm>
          <a:prstGeom prst="rect">
            <a:avLst/>
          </a:prstGeom>
        </p:spPr>
      </p:pic>
      <p:sp>
        <p:nvSpPr>
          <p:cNvPr id="6" name="TextBox 5">
            <a:extLst>
              <a:ext uri="{FF2B5EF4-FFF2-40B4-BE49-F238E27FC236}">
                <a16:creationId xmlns:a16="http://schemas.microsoft.com/office/drawing/2014/main" id="{AE62BC06-49EF-1A81-21CB-BA9E2F8B564B}"/>
              </a:ext>
            </a:extLst>
          </p:cNvPr>
          <p:cNvSpPr txBox="1"/>
          <p:nvPr/>
        </p:nvSpPr>
        <p:spPr>
          <a:xfrm>
            <a:off x="664622" y="1890117"/>
            <a:ext cx="7814755" cy="3077766"/>
          </a:xfrm>
          <a:prstGeom prst="rect">
            <a:avLst/>
          </a:prstGeom>
          <a:noFill/>
        </p:spPr>
        <p:txBody>
          <a:bodyPr wrap="square" rtlCol="0">
            <a:spAutoFit/>
          </a:bodyPr>
          <a:lstStyle/>
          <a:p>
            <a:pPr algn="ctr">
              <a:lnSpc>
                <a:spcPct val="150000"/>
              </a:lnSpc>
            </a:pPr>
            <a:r>
              <a:rPr lang="en-GB" sz="3600" b="1" dirty="0">
                <a:latin typeface="Aptos (Body)"/>
                <a:ea typeface="Verdana" panose="020B0604030504040204" pitchFamily="34" charset="0"/>
                <a:cs typeface="Arial" panose="020B0604020202020204" pitchFamily="34" charset="0"/>
              </a:rPr>
              <a:t>BHS Dead Slow statistics campaign</a:t>
            </a:r>
          </a:p>
          <a:p>
            <a:pPr algn="ctr">
              <a:lnSpc>
                <a:spcPct val="150000"/>
              </a:lnSpc>
            </a:pPr>
            <a:r>
              <a:rPr lang="en-GB" sz="3200" dirty="0">
                <a:latin typeface="Aptos (Body)"/>
                <a:ea typeface="Verdana" panose="020B0604030504040204" pitchFamily="34" charset="0"/>
                <a:cs typeface="Arial" panose="020B0604020202020204" pitchFamily="34" charset="0"/>
              </a:rPr>
              <a:t>Equestrian safety – January 2025</a:t>
            </a:r>
          </a:p>
          <a:p>
            <a:pPr algn="ctr"/>
            <a:endParaRPr lang="en-GB" sz="2400" dirty="0">
              <a:latin typeface="Aptos (Body)"/>
              <a:ea typeface="Verdana" panose="020B0604030504040204" pitchFamily="34" charset="0"/>
              <a:cs typeface="Arial" panose="020B0604020202020204" pitchFamily="34" charset="0"/>
            </a:endParaRPr>
          </a:p>
          <a:p>
            <a:pPr algn="ctr"/>
            <a:endParaRPr lang="en-GB" sz="2400" dirty="0">
              <a:latin typeface="Aptos (Body)"/>
              <a:ea typeface="Verdana" panose="020B0604030504040204" pitchFamily="34" charset="0"/>
              <a:cs typeface="Arial" panose="020B0604020202020204" pitchFamily="34" charset="0"/>
            </a:endParaRPr>
          </a:p>
          <a:p>
            <a:pPr algn="ctr"/>
            <a:r>
              <a:rPr lang="en-GB" sz="2400" dirty="0">
                <a:latin typeface="Aptos (Body)"/>
                <a:ea typeface="Verdana" panose="020B0604030504040204" pitchFamily="34" charset="0"/>
                <a:cs typeface="Arial" panose="020B0604020202020204" pitchFamily="34" charset="0"/>
              </a:rPr>
              <a:t>Campaign Support Toolkit</a:t>
            </a:r>
          </a:p>
          <a:p>
            <a:pPr algn="ctr"/>
            <a:endParaRPr lang="en-GB" sz="2000" b="1" dirty="0">
              <a:latin typeface="VAG Rounded Std Thin" panose="020F0402020204020204" pitchFamily="34" charset="0"/>
              <a:ea typeface="Verdana" panose="020B0604030504040204" pitchFamily="34" charset="0"/>
              <a:cs typeface="Arial" panose="020B0604020202020204" pitchFamily="34" charset="0"/>
            </a:endParaRPr>
          </a:p>
        </p:txBody>
      </p:sp>
    </p:spTree>
    <p:extLst>
      <p:ext uri="{BB962C8B-B14F-4D97-AF65-F5344CB8AC3E}">
        <p14:creationId xmlns:p14="http://schemas.microsoft.com/office/powerpoint/2010/main" val="18495588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88DAB951-8828-2CF2-C67A-EC7CC3B775E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831974"/>
            <a:ext cx="9144000" cy="2121407"/>
          </a:xfrm>
          <a:prstGeom prst="rect">
            <a:avLst/>
          </a:prstGeom>
        </p:spPr>
      </p:pic>
      <p:pic>
        <p:nvPicPr>
          <p:cNvPr id="5" name="Picture 4">
            <a:extLst>
              <a:ext uri="{FF2B5EF4-FFF2-40B4-BE49-F238E27FC236}">
                <a16:creationId xmlns:a16="http://schemas.microsoft.com/office/drawing/2014/main" id="{0FDBD496-4976-E6EF-20FF-56D8D3EFC0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45081" y="260648"/>
            <a:ext cx="1134616" cy="1134616"/>
          </a:xfrm>
          <a:prstGeom prst="rect">
            <a:avLst/>
          </a:prstGeom>
        </p:spPr>
      </p:pic>
      <p:sp>
        <p:nvSpPr>
          <p:cNvPr id="2" name="TextBox 1">
            <a:extLst>
              <a:ext uri="{FF2B5EF4-FFF2-40B4-BE49-F238E27FC236}">
                <a16:creationId xmlns:a16="http://schemas.microsoft.com/office/drawing/2014/main" id="{C9A8CE3D-4DD4-0056-666B-9C058F4765C6}"/>
              </a:ext>
            </a:extLst>
          </p:cNvPr>
          <p:cNvSpPr txBox="1"/>
          <p:nvPr/>
        </p:nvSpPr>
        <p:spPr>
          <a:xfrm>
            <a:off x="159901" y="408665"/>
            <a:ext cx="7220614" cy="830997"/>
          </a:xfrm>
          <a:prstGeom prst="rect">
            <a:avLst/>
          </a:prstGeom>
          <a:noFill/>
        </p:spPr>
        <p:txBody>
          <a:bodyPr wrap="square">
            <a:spAutoFit/>
          </a:bodyPr>
          <a:lstStyle/>
          <a:p>
            <a:r>
              <a:rPr lang="en-GB" sz="2400" b="1" dirty="0">
                <a:latin typeface="Aptos (Body)"/>
                <a:ea typeface="Verdana" panose="020B0604030504040204" pitchFamily="34" charset="0"/>
                <a:cs typeface="Arial" panose="020B0604020202020204" pitchFamily="34" charset="0"/>
              </a:rPr>
              <a:t>The British Horse Society has launched its latest </a:t>
            </a:r>
            <a:r>
              <a:rPr lang="en-GB" sz="2400" b="1" dirty="0">
                <a:solidFill>
                  <a:srgbClr val="FF0000"/>
                </a:solidFill>
                <a:latin typeface="Aptos (Body)"/>
                <a:ea typeface="Verdana" panose="020B0604030504040204" pitchFamily="34" charset="0"/>
                <a:cs typeface="Arial" panose="020B0604020202020204" pitchFamily="34" charset="0"/>
              </a:rPr>
              <a:t>Dead Slow </a:t>
            </a:r>
            <a:r>
              <a:rPr lang="en-GB" sz="2400" b="1" dirty="0">
                <a:latin typeface="Aptos (Body)"/>
                <a:ea typeface="Verdana" panose="020B0604030504040204" pitchFamily="34" charset="0"/>
                <a:cs typeface="Arial" panose="020B0604020202020204" pitchFamily="34" charset="0"/>
              </a:rPr>
              <a:t>equine road incident figures</a:t>
            </a:r>
            <a:endParaRPr lang="en-GB" sz="2400" b="1" dirty="0">
              <a:solidFill>
                <a:srgbClr val="FF0000"/>
              </a:solidFill>
              <a:latin typeface="Aptos (Body)"/>
              <a:ea typeface="Verdana" panose="020B0604030504040204" pitchFamily="34" charset="0"/>
              <a:cs typeface="Arial" panose="020B0604020202020204" pitchFamily="34" charset="0"/>
            </a:endParaRPr>
          </a:p>
        </p:txBody>
      </p:sp>
      <p:sp>
        <p:nvSpPr>
          <p:cNvPr id="7" name="TextBox 6">
            <a:extLst>
              <a:ext uri="{FF2B5EF4-FFF2-40B4-BE49-F238E27FC236}">
                <a16:creationId xmlns:a16="http://schemas.microsoft.com/office/drawing/2014/main" id="{96E11376-2E13-4A4F-7A95-11EBD2AC0E28}"/>
              </a:ext>
            </a:extLst>
          </p:cNvPr>
          <p:cNvSpPr txBox="1"/>
          <p:nvPr/>
        </p:nvSpPr>
        <p:spPr>
          <a:xfrm>
            <a:off x="178563" y="1507231"/>
            <a:ext cx="8611121" cy="4263731"/>
          </a:xfrm>
          <a:prstGeom prst="rect">
            <a:avLst/>
          </a:prstGeom>
          <a:noFill/>
        </p:spPr>
        <p:txBody>
          <a:bodyPr wrap="square">
            <a:spAutoFit/>
          </a:bodyPr>
          <a:lstStyle/>
          <a:p>
            <a:pPr>
              <a:lnSpc>
                <a:spcPct val="115000"/>
              </a:lnSpc>
              <a:spcAft>
                <a:spcPts val="1000"/>
              </a:spcAft>
            </a:pPr>
            <a:r>
              <a:rPr lang="en-GB" sz="1200" b="1" u="sng" dirty="0">
                <a:solidFill>
                  <a:srgbClr val="FF0000"/>
                </a:solidFill>
                <a:effectLst/>
                <a:latin typeface="Aptos (Body)"/>
                <a:ea typeface="Calibri" panose="020F0502020204030204" pitchFamily="34" charset="0"/>
                <a:cs typeface="Times New Roman" panose="02020603050405020304" pitchFamily="18" charset="0"/>
              </a:rPr>
              <a:t>National Statistics: 2024</a:t>
            </a:r>
            <a:endParaRPr lang="en-GB" sz="1200" dirty="0">
              <a:effectLst/>
              <a:latin typeface="Aptos (Body)"/>
              <a:ea typeface="Calibri" panose="020F0502020204030204" pitchFamily="34" charset="0"/>
              <a:cs typeface="Times New Roman" panose="02020603050405020304" pitchFamily="18" charset="0"/>
            </a:endParaRPr>
          </a:p>
          <a:p>
            <a:pPr marL="342900" lvl="0" indent="-342900">
              <a:lnSpc>
                <a:spcPct val="150000"/>
              </a:lnSpc>
              <a:buFont typeface="Arial" panose="020B0604020202020204" pitchFamily="34" charset="0"/>
              <a:buChar char="•"/>
              <a:tabLst>
                <a:tab pos="457200" algn="l"/>
              </a:tabLst>
            </a:pPr>
            <a:r>
              <a:rPr lang="en-GB" sz="1200" b="1" kern="1200" dirty="0">
                <a:solidFill>
                  <a:srgbClr val="000000"/>
                </a:solidFill>
                <a:effectLst/>
                <a:latin typeface="Aptos (Body)"/>
              </a:rPr>
              <a:t>3,118</a:t>
            </a:r>
            <a:r>
              <a:rPr lang="en-GB" sz="1200" kern="1200" dirty="0">
                <a:solidFill>
                  <a:srgbClr val="000000"/>
                </a:solidFill>
                <a:effectLst/>
                <a:latin typeface="Aptos (Body)"/>
              </a:rPr>
              <a:t> road incidents involving horses have been logged via The British Horse Society’s Horse i app</a:t>
            </a:r>
            <a:endParaRPr lang="en-GB" sz="1200" dirty="0">
              <a:effectLst/>
              <a:latin typeface="Aptos (Body)"/>
              <a:ea typeface="Times New Roman" panose="02020603050405020304" pitchFamily="18" charset="0"/>
              <a:cs typeface="Times New Roman" panose="02020603050405020304" pitchFamily="18" charset="0"/>
            </a:endParaRPr>
          </a:p>
          <a:p>
            <a:pPr marL="342900" lvl="0" indent="-342900">
              <a:lnSpc>
                <a:spcPct val="150000"/>
              </a:lnSpc>
              <a:buFont typeface="Arial" panose="020B0604020202020204" pitchFamily="34" charset="0"/>
              <a:buChar char="•"/>
              <a:tabLst>
                <a:tab pos="457200" algn="l"/>
              </a:tabLst>
            </a:pPr>
            <a:r>
              <a:rPr lang="en-GB" sz="1200" kern="1200" dirty="0">
                <a:solidFill>
                  <a:srgbClr val="000000"/>
                </a:solidFill>
                <a:effectLst/>
                <a:latin typeface="Aptos (Body)"/>
              </a:rPr>
              <a:t>Of these, </a:t>
            </a:r>
            <a:r>
              <a:rPr lang="en-GB" sz="1200" b="1" kern="1200" dirty="0">
                <a:solidFill>
                  <a:srgbClr val="000000"/>
                </a:solidFill>
                <a:effectLst/>
                <a:latin typeface="Aptos (Body)"/>
              </a:rPr>
              <a:t>58</a:t>
            </a:r>
            <a:r>
              <a:rPr lang="en-GB" sz="1200" kern="1200" dirty="0">
                <a:solidFill>
                  <a:srgbClr val="000000"/>
                </a:solidFill>
                <a:effectLst/>
                <a:latin typeface="Aptos (Body)"/>
              </a:rPr>
              <a:t> horses have died and </a:t>
            </a:r>
            <a:r>
              <a:rPr lang="en-GB" sz="1200" b="1" kern="1200" dirty="0">
                <a:solidFill>
                  <a:srgbClr val="000000"/>
                </a:solidFill>
                <a:effectLst/>
                <a:latin typeface="Aptos (Body)"/>
              </a:rPr>
              <a:t>97</a:t>
            </a:r>
            <a:r>
              <a:rPr lang="en-GB" sz="1200" kern="1200" dirty="0">
                <a:solidFill>
                  <a:srgbClr val="000000"/>
                </a:solidFill>
                <a:effectLst/>
                <a:latin typeface="Aptos (Body)"/>
              </a:rPr>
              <a:t> have been injured </a:t>
            </a:r>
            <a:endParaRPr lang="en-GB" sz="1200" dirty="0">
              <a:effectLst/>
              <a:latin typeface="Aptos (Body)"/>
              <a:ea typeface="Times New Roman" panose="02020603050405020304" pitchFamily="18" charset="0"/>
              <a:cs typeface="Times New Roman" panose="02020603050405020304" pitchFamily="18" charset="0"/>
            </a:endParaRPr>
          </a:p>
          <a:p>
            <a:pPr marL="342900" lvl="0" indent="-342900">
              <a:lnSpc>
                <a:spcPct val="150000"/>
              </a:lnSpc>
              <a:buFont typeface="Arial" panose="020B0604020202020204" pitchFamily="34" charset="0"/>
              <a:buChar char="•"/>
              <a:tabLst>
                <a:tab pos="457200" algn="l"/>
              </a:tabLst>
            </a:pPr>
            <a:r>
              <a:rPr lang="en-GB" sz="1200" b="1" kern="1200" dirty="0">
                <a:solidFill>
                  <a:srgbClr val="000000"/>
                </a:solidFill>
                <a:effectLst/>
                <a:latin typeface="Aptos (Body)"/>
              </a:rPr>
              <a:t>80</a:t>
            </a:r>
            <a:r>
              <a:rPr lang="en-GB" sz="1200" kern="1200" dirty="0">
                <a:solidFill>
                  <a:srgbClr val="000000"/>
                </a:solidFill>
                <a:effectLst/>
                <a:latin typeface="Aptos (Body)"/>
              </a:rPr>
              <a:t> people have been injured </a:t>
            </a:r>
            <a:endParaRPr lang="en-GB" sz="1200" dirty="0">
              <a:effectLst/>
              <a:latin typeface="Aptos (Body)"/>
              <a:ea typeface="Times New Roman" panose="02020603050405020304" pitchFamily="18" charset="0"/>
              <a:cs typeface="Times New Roman" panose="02020603050405020304" pitchFamily="18" charset="0"/>
            </a:endParaRPr>
          </a:p>
          <a:p>
            <a:pPr marL="342900" lvl="0" indent="-342900">
              <a:lnSpc>
                <a:spcPct val="150000"/>
              </a:lnSpc>
              <a:buFont typeface="Arial" panose="020B0604020202020204" pitchFamily="34" charset="0"/>
              <a:buChar char="•"/>
              <a:tabLst>
                <a:tab pos="457200" algn="l"/>
              </a:tabLst>
            </a:pPr>
            <a:r>
              <a:rPr lang="en-GB" sz="1200" b="1" kern="1200" dirty="0">
                <a:solidFill>
                  <a:srgbClr val="000000"/>
                </a:solidFill>
                <a:effectLst/>
                <a:latin typeface="Aptos (Body)"/>
              </a:rPr>
              <a:t>33% </a:t>
            </a:r>
            <a:r>
              <a:rPr lang="en-GB" sz="1200" kern="1200" dirty="0">
                <a:solidFill>
                  <a:srgbClr val="000000"/>
                </a:solidFill>
                <a:effectLst/>
                <a:latin typeface="Aptos (Body)"/>
              </a:rPr>
              <a:t>of riders were victims to road rage or abuse </a:t>
            </a:r>
            <a:endParaRPr lang="en-GB" sz="1200" dirty="0">
              <a:effectLst/>
              <a:latin typeface="Aptos (Body)"/>
              <a:ea typeface="Times New Roman" panose="02020603050405020304" pitchFamily="18" charset="0"/>
              <a:cs typeface="Times New Roman" panose="02020603050405020304" pitchFamily="18" charset="0"/>
            </a:endParaRPr>
          </a:p>
          <a:p>
            <a:pPr marL="342900" lvl="0" indent="-342900">
              <a:lnSpc>
                <a:spcPct val="150000"/>
              </a:lnSpc>
              <a:buFont typeface="Arial" panose="020B0604020202020204" pitchFamily="34" charset="0"/>
              <a:buChar char="•"/>
              <a:tabLst>
                <a:tab pos="457200" algn="l"/>
              </a:tabLst>
            </a:pPr>
            <a:r>
              <a:rPr lang="en-GB" sz="1200" b="1" kern="1200" dirty="0">
                <a:solidFill>
                  <a:srgbClr val="000000"/>
                </a:solidFill>
                <a:effectLst/>
                <a:latin typeface="Aptos (Body)"/>
              </a:rPr>
              <a:t>81% </a:t>
            </a:r>
            <a:r>
              <a:rPr lang="en-GB" sz="1200" kern="1200" dirty="0">
                <a:solidFill>
                  <a:srgbClr val="000000"/>
                </a:solidFill>
                <a:effectLst/>
                <a:latin typeface="Aptos (Body)"/>
              </a:rPr>
              <a:t>of incidents occurred because a driver passed by too closely or too quickly to the horse </a:t>
            </a:r>
            <a:endParaRPr lang="en-GB" sz="1200" dirty="0">
              <a:effectLst/>
              <a:latin typeface="Aptos (Body)"/>
              <a:ea typeface="Times New Roman" panose="02020603050405020304" pitchFamily="18" charset="0"/>
              <a:cs typeface="Times New Roman" panose="02020603050405020304" pitchFamily="18" charset="0"/>
            </a:endParaRPr>
          </a:p>
          <a:p>
            <a:pPr lvl="0">
              <a:lnSpc>
                <a:spcPct val="150000"/>
              </a:lnSpc>
              <a:tabLst>
                <a:tab pos="457200" algn="l"/>
              </a:tabLst>
            </a:pPr>
            <a:endParaRPr lang="en-GB" sz="1200" dirty="0">
              <a:effectLst/>
              <a:latin typeface="Aptos (Body)"/>
              <a:ea typeface="Calibri" panose="020F0502020204030204" pitchFamily="34" charset="0"/>
              <a:cs typeface="Times New Roman" panose="02020603050405020304" pitchFamily="18" charset="0"/>
            </a:endParaRPr>
          </a:p>
          <a:p>
            <a:pPr>
              <a:lnSpc>
                <a:spcPct val="150000"/>
              </a:lnSpc>
              <a:spcAft>
                <a:spcPts val="1000"/>
              </a:spcAft>
            </a:pPr>
            <a:r>
              <a:rPr lang="en-GB" sz="1200" b="1" u="sng" dirty="0">
                <a:solidFill>
                  <a:srgbClr val="FF0000"/>
                </a:solidFill>
                <a:effectLst/>
                <a:latin typeface="Aptos (Body)"/>
                <a:ea typeface="Calibri" panose="020F0502020204030204" pitchFamily="34" charset="0"/>
                <a:cs typeface="Times New Roman" panose="02020603050405020304" pitchFamily="18" charset="0"/>
              </a:rPr>
              <a:t>Compared to Last Year: </a:t>
            </a:r>
            <a:endParaRPr lang="en-GB" sz="1200" dirty="0">
              <a:effectLst/>
              <a:latin typeface="Aptos (Body)"/>
              <a:ea typeface="Calibri" panose="020F0502020204030204" pitchFamily="34" charset="0"/>
              <a:cs typeface="Times New Roman" panose="02020603050405020304" pitchFamily="18" charset="0"/>
            </a:endParaRPr>
          </a:p>
          <a:p>
            <a:pPr marL="342900" lvl="0" indent="-342900">
              <a:lnSpc>
                <a:spcPct val="150000"/>
              </a:lnSpc>
              <a:buFont typeface="Symbol" panose="05050102010706020507" pitchFamily="18" charset="2"/>
              <a:buChar char=""/>
            </a:pPr>
            <a:r>
              <a:rPr lang="en-GB" sz="1200" b="1" dirty="0">
                <a:effectLst/>
                <a:latin typeface="Aptos (Body)"/>
                <a:ea typeface="Times New Roman" panose="02020603050405020304" pitchFamily="18" charset="0"/>
              </a:rPr>
              <a:t>8% </a:t>
            </a:r>
            <a:r>
              <a:rPr lang="en-GB" sz="1200" dirty="0">
                <a:effectLst/>
                <a:latin typeface="Aptos (Body)"/>
                <a:ea typeface="Times New Roman" panose="02020603050405020304" pitchFamily="18" charset="0"/>
              </a:rPr>
              <a:t>decrease in incidents reports compared to 2023 </a:t>
            </a:r>
            <a:r>
              <a:rPr lang="en-GB" sz="1200" i="1" dirty="0">
                <a:effectLst/>
                <a:latin typeface="Aptos (Body)"/>
                <a:ea typeface="Times New Roman" panose="02020603050405020304" pitchFamily="18" charset="0"/>
              </a:rPr>
              <a:t>(3,383 incidents recorded in 2023)</a:t>
            </a:r>
          </a:p>
          <a:p>
            <a:pPr marL="342900" lvl="0" indent="-342900">
              <a:lnSpc>
                <a:spcPct val="150000"/>
              </a:lnSpc>
              <a:buFont typeface="Symbol" panose="05050102010706020507" pitchFamily="18" charset="2"/>
              <a:buChar char=""/>
            </a:pPr>
            <a:endParaRPr lang="en-GB" sz="1200" dirty="0">
              <a:effectLst/>
              <a:latin typeface="Aptos (Body)"/>
              <a:ea typeface="Calibri" panose="020F0502020204030204" pitchFamily="34" charset="0"/>
              <a:cs typeface="Times New Roman" panose="02020603050405020304" pitchFamily="18" charset="0"/>
            </a:endParaRPr>
          </a:p>
          <a:p>
            <a:pPr>
              <a:lnSpc>
                <a:spcPct val="150000"/>
              </a:lnSpc>
              <a:spcAft>
                <a:spcPts val="1000"/>
              </a:spcAft>
            </a:pPr>
            <a:r>
              <a:rPr lang="en-GB" sz="1200" b="1" u="sng" dirty="0">
                <a:solidFill>
                  <a:srgbClr val="FF0000"/>
                </a:solidFill>
                <a:effectLst/>
                <a:latin typeface="Aptos (Body)"/>
                <a:ea typeface="Calibri" panose="020F0502020204030204" pitchFamily="34" charset="0"/>
                <a:cs typeface="Times New Roman" panose="02020603050405020304" pitchFamily="18" charset="0"/>
              </a:rPr>
              <a:t>Since November 2010: </a:t>
            </a:r>
            <a:endParaRPr lang="en-GB" sz="1200" dirty="0">
              <a:effectLst/>
              <a:latin typeface="Aptos (Body)"/>
              <a:ea typeface="Calibri" panose="020F0502020204030204" pitchFamily="34" charset="0"/>
              <a:cs typeface="Times New Roman" panose="02020603050405020304" pitchFamily="18" charset="0"/>
            </a:endParaRPr>
          </a:p>
          <a:p>
            <a:pPr marL="342900" lvl="0" indent="-342900">
              <a:lnSpc>
                <a:spcPct val="150000"/>
              </a:lnSpc>
              <a:buFont typeface="Symbol" panose="05050102010706020507" pitchFamily="18" charset="2"/>
              <a:buChar char=""/>
            </a:pPr>
            <a:r>
              <a:rPr lang="en-GB" sz="1200" b="1" dirty="0">
                <a:effectLst/>
                <a:latin typeface="Aptos (Body)"/>
                <a:ea typeface="Times New Roman" panose="02020603050405020304" pitchFamily="18" charset="0"/>
              </a:rPr>
              <a:t>18,683 </a:t>
            </a:r>
            <a:r>
              <a:rPr lang="en-GB" sz="1200" dirty="0">
                <a:effectLst/>
                <a:latin typeface="Aptos (Body)"/>
                <a:ea typeface="Times New Roman" panose="02020603050405020304" pitchFamily="18" charset="0"/>
              </a:rPr>
              <a:t>road incidents </a:t>
            </a:r>
          </a:p>
          <a:p>
            <a:pPr marL="342900" lvl="0" indent="-342900">
              <a:lnSpc>
                <a:spcPct val="150000"/>
              </a:lnSpc>
              <a:buFont typeface="Symbol" panose="05050102010706020507" pitchFamily="18" charset="2"/>
              <a:buChar char=""/>
            </a:pPr>
            <a:r>
              <a:rPr lang="en-GB" sz="1200" b="1" dirty="0">
                <a:effectLst/>
                <a:latin typeface="Aptos (Body)"/>
                <a:ea typeface="Times New Roman" panose="02020603050405020304" pitchFamily="18" charset="0"/>
              </a:rPr>
              <a:t>47</a:t>
            </a:r>
            <a:r>
              <a:rPr lang="en-GB" sz="1200" dirty="0">
                <a:effectLst/>
                <a:latin typeface="Aptos (Body)"/>
                <a:ea typeface="Times New Roman" panose="02020603050405020304" pitchFamily="18" charset="0"/>
              </a:rPr>
              <a:t> people have lost their lives and </a:t>
            </a:r>
            <a:r>
              <a:rPr lang="en-GB" sz="1200" b="1" dirty="0">
                <a:effectLst/>
                <a:latin typeface="Aptos (Body)"/>
                <a:ea typeface="Times New Roman" panose="02020603050405020304" pitchFamily="18" charset="0"/>
              </a:rPr>
              <a:t>1,782</a:t>
            </a:r>
            <a:r>
              <a:rPr lang="en-GB" sz="1200" dirty="0">
                <a:effectLst/>
                <a:latin typeface="Aptos (Body)"/>
                <a:ea typeface="Times New Roman" panose="02020603050405020304" pitchFamily="18" charset="0"/>
              </a:rPr>
              <a:t> injured</a:t>
            </a:r>
          </a:p>
          <a:p>
            <a:pPr marL="342900" lvl="0" indent="-342900">
              <a:lnSpc>
                <a:spcPct val="150000"/>
              </a:lnSpc>
              <a:buFont typeface="Symbol" panose="05050102010706020507" pitchFamily="18" charset="2"/>
              <a:buChar char=""/>
            </a:pPr>
            <a:r>
              <a:rPr lang="en-GB" sz="1200" b="1" dirty="0">
                <a:effectLst/>
                <a:latin typeface="Aptos (Body)"/>
                <a:ea typeface="Times New Roman" panose="02020603050405020304" pitchFamily="18" charset="0"/>
              </a:rPr>
              <a:t>697 </a:t>
            </a:r>
            <a:r>
              <a:rPr lang="en-GB" sz="1200" dirty="0">
                <a:effectLst/>
                <a:latin typeface="Aptos (Body)"/>
                <a:ea typeface="Times New Roman" panose="02020603050405020304" pitchFamily="18" charset="0"/>
              </a:rPr>
              <a:t>horses have been killed and </a:t>
            </a:r>
            <a:r>
              <a:rPr lang="en-GB" sz="1200" b="1" dirty="0">
                <a:effectLst/>
                <a:latin typeface="Aptos (Body)"/>
                <a:ea typeface="Times New Roman" panose="02020603050405020304" pitchFamily="18" charset="0"/>
              </a:rPr>
              <a:t>1,625 </a:t>
            </a:r>
            <a:r>
              <a:rPr lang="en-GB" sz="1200" dirty="0">
                <a:effectLst/>
                <a:latin typeface="Aptos (Body)"/>
                <a:ea typeface="Times New Roman" panose="02020603050405020304" pitchFamily="18" charset="0"/>
              </a:rPr>
              <a:t>horses injured </a:t>
            </a:r>
          </a:p>
        </p:txBody>
      </p:sp>
    </p:spTree>
    <p:extLst>
      <p:ext uri="{BB962C8B-B14F-4D97-AF65-F5344CB8AC3E}">
        <p14:creationId xmlns:p14="http://schemas.microsoft.com/office/powerpoint/2010/main" val="18494267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B38C90E2-841F-DE4D-7F06-8CEEF9934C2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831974"/>
            <a:ext cx="9144000" cy="2121407"/>
          </a:xfrm>
          <a:prstGeom prst="rect">
            <a:avLst/>
          </a:prstGeom>
        </p:spPr>
      </p:pic>
      <p:pic>
        <p:nvPicPr>
          <p:cNvPr id="5" name="Picture 4">
            <a:extLst>
              <a:ext uri="{FF2B5EF4-FFF2-40B4-BE49-F238E27FC236}">
                <a16:creationId xmlns:a16="http://schemas.microsoft.com/office/drawing/2014/main" id="{550A681E-0401-ADFA-A367-B12EB0A55BC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45081" y="260648"/>
            <a:ext cx="1134616" cy="1134616"/>
          </a:xfrm>
          <a:prstGeom prst="rect">
            <a:avLst/>
          </a:prstGeom>
        </p:spPr>
      </p:pic>
      <p:sp>
        <p:nvSpPr>
          <p:cNvPr id="6" name="TextBox 5">
            <a:extLst>
              <a:ext uri="{FF2B5EF4-FFF2-40B4-BE49-F238E27FC236}">
                <a16:creationId xmlns:a16="http://schemas.microsoft.com/office/drawing/2014/main" id="{91D4E47F-6226-D8ED-1FCD-876E096137A1}"/>
              </a:ext>
            </a:extLst>
          </p:cNvPr>
          <p:cNvSpPr txBox="1"/>
          <p:nvPr/>
        </p:nvSpPr>
        <p:spPr>
          <a:xfrm>
            <a:off x="159900" y="827956"/>
            <a:ext cx="6962795" cy="461665"/>
          </a:xfrm>
          <a:prstGeom prst="rect">
            <a:avLst/>
          </a:prstGeom>
          <a:noFill/>
        </p:spPr>
        <p:txBody>
          <a:bodyPr wrap="square">
            <a:spAutoFit/>
          </a:bodyPr>
          <a:lstStyle/>
          <a:p>
            <a:r>
              <a:rPr lang="en-GB" sz="2400" b="1" dirty="0">
                <a:latin typeface="Aptos (Body)"/>
                <a:ea typeface="Verdana" panose="020B0604030504040204" pitchFamily="34" charset="0"/>
                <a:cs typeface="Arial" panose="020B0604020202020204" pitchFamily="34" charset="0"/>
              </a:rPr>
              <a:t>What does this mean for equine safety?</a:t>
            </a:r>
            <a:endParaRPr lang="en-GB" sz="2400" b="1" dirty="0">
              <a:solidFill>
                <a:srgbClr val="FF0000"/>
              </a:solidFill>
              <a:latin typeface="Aptos (Body)"/>
              <a:ea typeface="Verdana" panose="020B0604030504040204" pitchFamily="34" charset="0"/>
              <a:cs typeface="Arial" panose="020B0604020202020204" pitchFamily="34" charset="0"/>
            </a:endParaRPr>
          </a:p>
        </p:txBody>
      </p:sp>
      <p:sp>
        <p:nvSpPr>
          <p:cNvPr id="2" name="TextBox 1">
            <a:extLst>
              <a:ext uri="{FF2B5EF4-FFF2-40B4-BE49-F238E27FC236}">
                <a16:creationId xmlns:a16="http://schemas.microsoft.com/office/drawing/2014/main" id="{C33DE3E7-1AAA-6B2C-6F29-2290508E7B5F}"/>
              </a:ext>
            </a:extLst>
          </p:cNvPr>
          <p:cNvSpPr txBox="1"/>
          <p:nvPr/>
        </p:nvSpPr>
        <p:spPr>
          <a:xfrm>
            <a:off x="159900" y="1881194"/>
            <a:ext cx="8659247" cy="4011483"/>
          </a:xfrm>
          <a:prstGeom prst="rect">
            <a:avLst/>
          </a:prstGeom>
          <a:noFill/>
        </p:spPr>
        <p:txBody>
          <a:bodyPr wrap="square">
            <a:spAutoFit/>
          </a:bodyPr>
          <a:lstStyle/>
          <a:p>
            <a:pPr>
              <a:lnSpc>
                <a:spcPct val="115000"/>
              </a:lnSpc>
              <a:spcAft>
                <a:spcPts val="1000"/>
              </a:spcAft>
            </a:pPr>
            <a:r>
              <a:rPr lang="en-GB" sz="1400" dirty="0">
                <a:latin typeface="Aptos (Body)"/>
                <a:ea typeface="Calibri" panose="020F0502020204030204" pitchFamily="34" charset="0"/>
                <a:cs typeface="Times New Roman" panose="02020603050405020304" pitchFamily="18" charset="0"/>
              </a:rPr>
              <a:t>Incidents involving horses and riders on UK roads continue to persist at a shocking rate and it is evident that many drivers are still passing horses too quickly and closely. </a:t>
            </a:r>
          </a:p>
          <a:p>
            <a:pPr>
              <a:lnSpc>
                <a:spcPct val="115000"/>
              </a:lnSpc>
              <a:spcAft>
                <a:spcPts val="1000"/>
              </a:spcAft>
            </a:pPr>
            <a:r>
              <a:rPr lang="en-GB" sz="1400" dirty="0">
                <a:latin typeface="Aptos (Body)"/>
                <a:ea typeface="Calibri" panose="020F0502020204030204" pitchFamily="34" charset="0"/>
                <a:cs typeface="Times New Roman" panose="02020603050405020304" pitchFamily="18" charset="0"/>
              </a:rPr>
              <a:t>This is particularly concerning as we commemorate three years since significant changes were introduced into the Highway Code for passing equestrians safely. The key behavioural messages include slowing down to a maximum of 10mph and leaving at least two metres distance. </a:t>
            </a:r>
          </a:p>
          <a:p>
            <a:pPr>
              <a:lnSpc>
                <a:spcPct val="115000"/>
              </a:lnSpc>
              <a:spcAft>
                <a:spcPts val="1000"/>
              </a:spcAft>
            </a:pPr>
            <a:r>
              <a:rPr lang="en-GB" sz="1400" dirty="0">
                <a:latin typeface="Aptos (Body)"/>
                <a:ea typeface="Calibri" panose="020F0502020204030204" pitchFamily="34" charset="0"/>
                <a:cs typeface="Times New Roman" panose="02020603050405020304" pitchFamily="18" charset="0"/>
              </a:rPr>
              <a:t>As flight animals, a horse’s instinctive response to danger is to react and move quickly away. Even the most experienced and well-trained horse can be startled by unexpected movements or loud noises, like a car passing at great speed. </a:t>
            </a:r>
            <a:endParaRPr lang="en-GB" sz="1400" dirty="0">
              <a:latin typeface="VAG Rounded Std Thin" panose="020F040202020402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GB" sz="1400" dirty="0">
                <a:effectLst/>
                <a:latin typeface="Aptos (Body)"/>
                <a:ea typeface="Calibri" panose="020F0502020204030204" pitchFamily="34" charset="0"/>
                <a:cs typeface="Times New Roman" panose="02020603050405020304" pitchFamily="18" charset="0"/>
              </a:rPr>
              <a:t>As part of The British Horse Society’s Dead Slow road safety campaign, the equine charity </a:t>
            </a:r>
            <a:r>
              <a:rPr lang="en-GB" sz="1400" dirty="0">
                <a:latin typeface="Aptos (Body)"/>
                <a:ea typeface="Calibri" panose="020F0502020204030204" pitchFamily="34" charset="0"/>
                <a:cs typeface="Times New Roman" panose="02020603050405020304" pitchFamily="18" charset="0"/>
              </a:rPr>
              <a:t>continues to inform and guide</a:t>
            </a:r>
            <a:r>
              <a:rPr lang="en-GB" sz="1400" dirty="0">
                <a:effectLst/>
                <a:latin typeface="Aptos (Body)"/>
                <a:ea typeface="Calibri" panose="020F0502020204030204" pitchFamily="34" charset="0"/>
                <a:cs typeface="Times New Roman" panose="02020603050405020304" pitchFamily="18" charset="0"/>
              </a:rPr>
              <a:t> road users </a:t>
            </a:r>
            <a:r>
              <a:rPr lang="en-GB" sz="1400" dirty="0">
                <a:latin typeface="Aptos (Body)"/>
                <a:ea typeface="Calibri" panose="020F0502020204030204" pitchFamily="34" charset="0"/>
                <a:cs typeface="Times New Roman" panose="02020603050405020304" pitchFamily="18" charset="0"/>
              </a:rPr>
              <a:t>about the behavioural messages in place for passing </a:t>
            </a:r>
            <a:r>
              <a:rPr lang="en-GB" sz="1400" dirty="0">
                <a:effectLst/>
                <a:latin typeface="Aptos (Body)"/>
                <a:ea typeface="Calibri" panose="020F0502020204030204" pitchFamily="34" charset="0"/>
                <a:cs typeface="Times New Roman" panose="02020603050405020304" pitchFamily="18" charset="0"/>
              </a:rPr>
              <a:t>horses, along with the importance of driving carefully when passing and approaching horses. </a:t>
            </a:r>
            <a:endParaRPr lang="en-GB" sz="1400" dirty="0">
              <a:latin typeface="VAG Rounded Std Thin" panose="020F040202020402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GB" sz="1400" dirty="0">
                <a:latin typeface="VAG Rounded Std Thin" panose="020F0402020204020204" pitchFamily="34" charset="0"/>
                <a:ea typeface="Calibri" panose="020F0502020204030204" pitchFamily="34" charset="0"/>
                <a:cs typeface="Times New Roman" panose="02020603050405020304" pitchFamily="18" charset="0"/>
              </a:rPr>
              <a:t> </a:t>
            </a:r>
            <a:endParaRPr lang="en-GB" sz="1400" dirty="0">
              <a:effectLst/>
              <a:latin typeface="VAG Rounded Std Thin" panose="020F0402020204020204" pitchFamily="34" charset="0"/>
              <a:ea typeface="Calibri" panose="020F0502020204030204" pitchFamily="34" charset="0"/>
              <a:cs typeface="Times New Roman" panose="02020603050405020304" pitchFamily="18" charset="0"/>
            </a:endParaRPr>
          </a:p>
          <a:p>
            <a:pPr>
              <a:lnSpc>
                <a:spcPct val="115000"/>
              </a:lnSpc>
              <a:spcAft>
                <a:spcPts val="1000"/>
              </a:spcAft>
            </a:pPr>
            <a:endParaRPr lang="en-GB" dirty="0">
              <a:latin typeface="VAG Rounded Std Thin" panose="020F0402020204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938725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263B19FF-409F-3779-5C58-7BA8BA7DAA1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831974"/>
            <a:ext cx="9144000" cy="2121407"/>
          </a:xfrm>
          <a:prstGeom prst="rect">
            <a:avLst/>
          </a:prstGeom>
        </p:spPr>
      </p:pic>
      <p:pic>
        <p:nvPicPr>
          <p:cNvPr id="5" name="Picture 4">
            <a:extLst>
              <a:ext uri="{FF2B5EF4-FFF2-40B4-BE49-F238E27FC236}">
                <a16:creationId xmlns:a16="http://schemas.microsoft.com/office/drawing/2014/main" id="{41150168-7F46-0E28-3E01-48BB3247EC4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45081" y="260648"/>
            <a:ext cx="1134616" cy="1134616"/>
          </a:xfrm>
          <a:prstGeom prst="rect">
            <a:avLst/>
          </a:prstGeom>
        </p:spPr>
      </p:pic>
      <p:sp>
        <p:nvSpPr>
          <p:cNvPr id="6" name="TextBox 5">
            <a:extLst>
              <a:ext uri="{FF2B5EF4-FFF2-40B4-BE49-F238E27FC236}">
                <a16:creationId xmlns:a16="http://schemas.microsoft.com/office/drawing/2014/main" id="{67E60160-A88B-F1DF-4C26-D9C0A41562C6}"/>
              </a:ext>
            </a:extLst>
          </p:cNvPr>
          <p:cNvSpPr txBox="1"/>
          <p:nvPr/>
        </p:nvSpPr>
        <p:spPr>
          <a:xfrm>
            <a:off x="159900" y="754432"/>
            <a:ext cx="6962795" cy="461665"/>
          </a:xfrm>
          <a:prstGeom prst="rect">
            <a:avLst/>
          </a:prstGeom>
          <a:noFill/>
        </p:spPr>
        <p:txBody>
          <a:bodyPr wrap="square">
            <a:spAutoFit/>
          </a:bodyPr>
          <a:lstStyle/>
          <a:p>
            <a:r>
              <a:rPr lang="en-GB" sz="2400" b="1" dirty="0">
                <a:latin typeface="Aptos (Body)"/>
                <a:ea typeface="Verdana" panose="020B0604030504040204" pitchFamily="34" charset="0"/>
                <a:cs typeface="Arial" panose="020B0604020202020204" pitchFamily="34" charset="0"/>
              </a:rPr>
              <a:t>How can you help?</a:t>
            </a:r>
            <a:endParaRPr lang="en-GB" sz="2400" b="1" dirty="0">
              <a:solidFill>
                <a:srgbClr val="FF0000"/>
              </a:solidFill>
              <a:latin typeface="Aptos (Body)"/>
              <a:ea typeface="Verdana" panose="020B0604030504040204" pitchFamily="34" charset="0"/>
              <a:cs typeface="Arial" panose="020B0604020202020204" pitchFamily="34" charset="0"/>
            </a:endParaRPr>
          </a:p>
        </p:txBody>
      </p:sp>
      <p:sp>
        <p:nvSpPr>
          <p:cNvPr id="7" name="TextBox 6">
            <a:extLst>
              <a:ext uri="{FF2B5EF4-FFF2-40B4-BE49-F238E27FC236}">
                <a16:creationId xmlns:a16="http://schemas.microsoft.com/office/drawing/2014/main" id="{53BF823F-DBDB-D1DE-3781-67E6EDB675BA}"/>
              </a:ext>
            </a:extLst>
          </p:cNvPr>
          <p:cNvSpPr txBox="1"/>
          <p:nvPr/>
        </p:nvSpPr>
        <p:spPr>
          <a:xfrm>
            <a:off x="159900" y="1682614"/>
            <a:ext cx="8659247" cy="4420954"/>
          </a:xfrm>
          <a:prstGeom prst="rect">
            <a:avLst/>
          </a:prstGeom>
          <a:noFill/>
        </p:spPr>
        <p:txBody>
          <a:bodyPr wrap="square">
            <a:spAutoFit/>
          </a:bodyPr>
          <a:lstStyle/>
          <a:p>
            <a:pPr>
              <a:lnSpc>
                <a:spcPct val="115000"/>
              </a:lnSpc>
              <a:spcAft>
                <a:spcPts val="1000"/>
              </a:spcAft>
            </a:pPr>
            <a:r>
              <a:rPr lang="en-GB" sz="1400" dirty="0">
                <a:latin typeface="Aptos (Body)"/>
                <a:ea typeface="Calibri" panose="020F0502020204030204" pitchFamily="34" charset="0"/>
                <a:cs typeface="Times New Roman" panose="02020603050405020304" pitchFamily="18" charset="0"/>
              </a:rPr>
              <a:t>To improve equine road safety, we are striving to:</a:t>
            </a:r>
          </a:p>
          <a:p>
            <a:pPr marL="285750" indent="-285750">
              <a:lnSpc>
                <a:spcPct val="107000"/>
              </a:lnSpc>
              <a:spcAft>
                <a:spcPts val="800"/>
              </a:spcAft>
              <a:buFont typeface="Arial" panose="020B0604020202020204" pitchFamily="34" charset="0"/>
              <a:buChar char="•"/>
            </a:pPr>
            <a:r>
              <a:rPr lang="en-GB" sz="1400" dirty="0">
                <a:latin typeface="Aptos (Body)"/>
                <a:ea typeface="Calibri" panose="020F0502020204030204" pitchFamily="34" charset="0"/>
                <a:cs typeface="Times New Roman" panose="02020603050405020304" pitchFamily="18" charset="0"/>
              </a:rPr>
              <a:t>Make the public aware of the importance of passing horses safely</a:t>
            </a:r>
          </a:p>
          <a:p>
            <a:pPr marL="285750" indent="-285750">
              <a:lnSpc>
                <a:spcPct val="107000"/>
              </a:lnSpc>
              <a:spcAft>
                <a:spcPts val="800"/>
              </a:spcAft>
              <a:buFont typeface="Arial" panose="020B0604020202020204" pitchFamily="34" charset="0"/>
              <a:buChar char="•"/>
            </a:pPr>
            <a:r>
              <a:rPr lang="en-GB" sz="1400" dirty="0">
                <a:latin typeface="Aptos (Body)"/>
                <a:ea typeface="Calibri" panose="020F0502020204030204" pitchFamily="34" charset="0"/>
                <a:cs typeface="Times New Roman" panose="02020603050405020304" pitchFamily="18" charset="0"/>
              </a:rPr>
              <a:t>Encourage road users to pass horses at no more than 10mph, leaving at least 2 metres of space, as set out in the Highway Code</a:t>
            </a:r>
          </a:p>
          <a:p>
            <a:pPr marL="285750" indent="-285750">
              <a:lnSpc>
                <a:spcPct val="107000"/>
              </a:lnSpc>
              <a:spcAft>
                <a:spcPts val="800"/>
              </a:spcAft>
              <a:buFont typeface="Arial" panose="020B0604020202020204" pitchFamily="34" charset="0"/>
              <a:buChar char="•"/>
            </a:pPr>
            <a:r>
              <a:rPr lang="en-GB" sz="1400" dirty="0">
                <a:latin typeface="Aptos (Body)"/>
                <a:ea typeface="Calibri" panose="020F0502020204030204" pitchFamily="34" charset="0"/>
                <a:cs typeface="Times New Roman" panose="02020603050405020304" pitchFamily="18" charset="0"/>
              </a:rPr>
              <a:t>Reduce the number of equine-related incidents occurring on our roads </a:t>
            </a:r>
          </a:p>
          <a:p>
            <a:pPr>
              <a:lnSpc>
                <a:spcPct val="107000"/>
              </a:lnSpc>
              <a:spcAft>
                <a:spcPts val="800"/>
              </a:spcAft>
            </a:pPr>
            <a:endParaRPr lang="en-GB" sz="1400" dirty="0">
              <a:solidFill>
                <a:srgbClr val="FF0000"/>
              </a:solidFill>
              <a:latin typeface="Aptos (Body)"/>
              <a:ea typeface="Calibri" panose="020F0502020204030204" pitchFamily="34" charset="0"/>
              <a:cs typeface="Times New Roman" panose="02020603050405020304" pitchFamily="18" charset="0"/>
            </a:endParaRPr>
          </a:p>
          <a:p>
            <a:pPr>
              <a:lnSpc>
                <a:spcPct val="107000"/>
              </a:lnSpc>
              <a:spcAft>
                <a:spcPts val="800"/>
              </a:spcAft>
            </a:pPr>
            <a:r>
              <a:rPr lang="en-GB" sz="1400" dirty="0">
                <a:latin typeface="Aptos (Body)"/>
                <a:ea typeface="Calibri" panose="020F0502020204030204" pitchFamily="34" charset="0"/>
                <a:cs typeface="Times New Roman" panose="02020603050405020304" pitchFamily="18" charset="0"/>
              </a:rPr>
              <a:t>We’re pleased to offer a suite of assets to highlight our key messages. We ask if you could please support this campaign by using these across your own channels. </a:t>
            </a:r>
          </a:p>
          <a:p>
            <a:pPr>
              <a:lnSpc>
                <a:spcPct val="107000"/>
              </a:lnSpc>
              <a:spcAft>
                <a:spcPts val="800"/>
              </a:spcAft>
            </a:pPr>
            <a:endParaRPr lang="en-GB" sz="1400" dirty="0">
              <a:solidFill>
                <a:srgbClr val="FF0000"/>
              </a:solidFill>
              <a:latin typeface="VAG Rounded Std Thin" panose="020F0402020204020204" pitchFamily="34" charset="0"/>
              <a:ea typeface="Calibri" panose="020F0502020204030204" pitchFamily="34" charset="0"/>
              <a:cs typeface="Times New Roman" panose="02020603050405020304" pitchFamily="18" charset="0"/>
            </a:endParaRPr>
          </a:p>
          <a:p>
            <a:pPr>
              <a:lnSpc>
                <a:spcPct val="115000"/>
              </a:lnSpc>
              <a:spcAft>
                <a:spcPts val="1000"/>
              </a:spcAft>
            </a:pPr>
            <a:endParaRPr lang="en-GB" sz="1400" dirty="0">
              <a:latin typeface="VAG Rounded Std Thin" panose="020F0402020204020204" pitchFamily="34" charset="0"/>
              <a:ea typeface="Calibri" panose="020F0502020204030204" pitchFamily="34" charset="0"/>
              <a:cs typeface="Times New Roman" panose="02020603050405020304" pitchFamily="18" charset="0"/>
            </a:endParaRPr>
          </a:p>
          <a:p>
            <a:pPr>
              <a:lnSpc>
                <a:spcPct val="115000"/>
              </a:lnSpc>
              <a:spcAft>
                <a:spcPts val="1000"/>
              </a:spcAft>
            </a:pPr>
            <a:endParaRPr lang="en-GB" sz="1400" dirty="0">
              <a:latin typeface="VAG Rounded Std Thin" panose="020F040202020402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GB" sz="1400" dirty="0">
                <a:latin typeface="VAG Rounded Std Thin" panose="020F0402020204020204" pitchFamily="34" charset="0"/>
                <a:ea typeface="Calibri" panose="020F0502020204030204" pitchFamily="34" charset="0"/>
                <a:cs typeface="Times New Roman" panose="02020603050405020304" pitchFamily="18" charset="0"/>
              </a:rPr>
              <a:t> </a:t>
            </a:r>
            <a:endParaRPr lang="en-GB" sz="1400" dirty="0">
              <a:effectLst/>
              <a:latin typeface="VAG Rounded Std Thin" panose="020F0402020204020204" pitchFamily="34" charset="0"/>
              <a:ea typeface="Calibri" panose="020F0502020204030204" pitchFamily="34" charset="0"/>
              <a:cs typeface="Times New Roman" panose="02020603050405020304" pitchFamily="18" charset="0"/>
            </a:endParaRPr>
          </a:p>
          <a:p>
            <a:pPr>
              <a:lnSpc>
                <a:spcPct val="115000"/>
              </a:lnSpc>
              <a:spcAft>
                <a:spcPts val="1000"/>
              </a:spcAft>
            </a:pPr>
            <a:endParaRPr lang="en-GB" dirty="0">
              <a:latin typeface="VAG Rounded Std Thin" panose="020F0402020204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9168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B38C90E2-841F-DE4D-7F06-8CEEF9934C2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831974"/>
            <a:ext cx="9144000" cy="2121407"/>
          </a:xfrm>
          <a:prstGeom prst="rect">
            <a:avLst/>
          </a:prstGeom>
        </p:spPr>
      </p:pic>
      <p:pic>
        <p:nvPicPr>
          <p:cNvPr id="5" name="Picture 4">
            <a:extLst>
              <a:ext uri="{FF2B5EF4-FFF2-40B4-BE49-F238E27FC236}">
                <a16:creationId xmlns:a16="http://schemas.microsoft.com/office/drawing/2014/main" id="{550A681E-0401-ADFA-A367-B12EB0A55BC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45081" y="260648"/>
            <a:ext cx="1134616" cy="1134616"/>
          </a:xfrm>
          <a:prstGeom prst="rect">
            <a:avLst/>
          </a:prstGeom>
        </p:spPr>
      </p:pic>
      <p:sp>
        <p:nvSpPr>
          <p:cNvPr id="6" name="TextBox 5">
            <a:extLst>
              <a:ext uri="{FF2B5EF4-FFF2-40B4-BE49-F238E27FC236}">
                <a16:creationId xmlns:a16="http://schemas.microsoft.com/office/drawing/2014/main" id="{91D4E47F-6226-D8ED-1FCD-876E096137A1}"/>
              </a:ext>
            </a:extLst>
          </p:cNvPr>
          <p:cNvSpPr txBox="1"/>
          <p:nvPr/>
        </p:nvSpPr>
        <p:spPr>
          <a:xfrm>
            <a:off x="159900" y="874613"/>
            <a:ext cx="6962795" cy="461665"/>
          </a:xfrm>
          <a:prstGeom prst="rect">
            <a:avLst/>
          </a:prstGeom>
          <a:noFill/>
        </p:spPr>
        <p:txBody>
          <a:bodyPr wrap="square">
            <a:spAutoFit/>
          </a:bodyPr>
          <a:lstStyle/>
          <a:p>
            <a:r>
              <a:rPr lang="en-GB" sz="2400" b="1" dirty="0">
                <a:latin typeface="Aptos (Body)"/>
                <a:ea typeface="Verdana" panose="020B0604030504040204" pitchFamily="34" charset="0"/>
                <a:cs typeface="Arial" panose="020B0604020202020204" pitchFamily="34" charset="0"/>
              </a:rPr>
              <a:t>Our assets: </a:t>
            </a:r>
            <a:endParaRPr lang="en-GB" sz="2400" b="1" dirty="0">
              <a:solidFill>
                <a:srgbClr val="FF0000"/>
              </a:solidFill>
              <a:latin typeface="Aptos (Body)"/>
              <a:ea typeface="Verdana" panose="020B0604030504040204" pitchFamily="34" charset="0"/>
              <a:cs typeface="Arial" panose="020B0604020202020204" pitchFamily="34" charset="0"/>
            </a:endParaRPr>
          </a:p>
        </p:txBody>
      </p:sp>
      <p:sp>
        <p:nvSpPr>
          <p:cNvPr id="8" name="TextBox 7">
            <a:extLst>
              <a:ext uri="{FF2B5EF4-FFF2-40B4-BE49-F238E27FC236}">
                <a16:creationId xmlns:a16="http://schemas.microsoft.com/office/drawing/2014/main" id="{E57FA6D1-843B-D914-716C-B90DEC1E9195}"/>
              </a:ext>
            </a:extLst>
          </p:cNvPr>
          <p:cNvSpPr txBox="1"/>
          <p:nvPr/>
        </p:nvSpPr>
        <p:spPr>
          <a:xfrm>
            <a:off x="159900" y="1742456"/>
            <a:ext cx="8659247" cy="3029163"/>
          </a:xfrm>
          <a:prstGeom prst="rect">
            <a:avLst/>
          </a:prstGeom>
          <a:noFill/>
        </p:spPr>
        <p:txBody>
          <a:bodyPr wrap="square">
            <a:spAutoFit/>
          </a:bodyPr>
          <a:lstStyle/>
          <a:p>
            <a:pPr>
              <a:lnSpc>
                <a:spcPct val="115000"/>
              </a:lnSpc>
              <a:spcAft>
                <a:spcPts val="1000"/>
              </a:spcAft>
            </a:pPr>
            <a:r>
              <a:rPr lang="en-GB" sz="1400" dirty="0">
                <a:latin typeface="Aptos (Body)"/>
                <a:ea typeface="Calibri" panose="020F0502020204030204" pitchFamily="34" charset="0"/>
                <a:cs typeface="Times New Roman" panose="02020603050405020304" pitchFamily="18" charset="0"/>
              </a:rPr>
              <a:t>We ask if you could please support us by sharing these assets across your own channels</a:t>
            </a:r>
          </a:p>
          <a:p>
            <a:pPr>
              <a:lnSpc>
                <a:spcPct val="115000"/>
              </a:lnSpc>
              <a:spcAft>
                <a:spcPts val="1000"/>
              </a:spcAft>
            </a:pPr>
            <a:r>
              <a:rPr lang="en-GB" sz="1400" dirty="0">
                <a:latin typeface="Aptos (Body)"/>
                <a:ea typeface="Calibri" panose="020F0502020204030204" pitchFamily="34" charset="0"/>
                <a:cs typeface="Times New Roman" panose="02020603050405020304" pitchFamily="18" charset="0"/>
              </a:rPr>
              <a:t> </a:t>
            </a:r>
          </a:p>
          <a:p>
            <a:pPr>
              <a:lnSpc>
                <a:spcPct val="115000"/>
              </a:lnSpc>
              <a:spcAft>
                <a:spcPts val="1000"/>
              </a:spcAft>
            </a:pPr>
            <a:r>
              <a:rPr lang="en-GB" sz="1400" dirty="0">
                <a:latin typeface="Aptos (Body)"/>
                <a:ea typeface="Calibri" panose="020F0502020204030204" pitchFamily="34" charset="0"/>
                <a:cs typeface="Times New Roman" panose="02020603050405020304" pitchFamily="18" charset="0"/>
              </a:rPr>
              <a:t>This includes: </a:t>
            </a:r>
          </a:p>
          <a:p>
            <a:pPr marL="285750" indent="-285750">
              <a:lnSpc>
                <a:spcPct val="115000"/>
              </a:lnSpc>
              <a:spcAft>
                <a:spcPts val="1000"/>
              </a:spcAft>
              <a:buFont typeface="Arial" panose="020B0604020202020204" pitchFamily="34" charset="0"/>
              <a:buChar char="•"/>
            </a:pPr>
            <a:r>
              <a:rPr lang="en-GB" sz="1400" dirty="0">
                <a:latin typeface="Aptos (Body)"/>
                <a:ea typeface="Calibri" panose="020F0502020204030204" pitchFamily="34" charset="0"/>
                <a:cs typeface="Times New Roman" panose="02020603050405020304" pitchFamily="18" charset="0"/>
              </a:rPr>
              <a:t>Statistic infographics (for Instagram &amp; Facebook)</a:t>
            </a:r>
          </a:p>
          <a:p>
            <a:pPr marL="285750" indent="-285750">
              <a:lnSpc>
                <a:spcPct val="115000"/>
              </a:lnSpc>
              <a:spcAft>
                <a:spcPts val="1000"/>
              </a:spcAft>
              <a:buFont typeface="Arial" panose="020B0604020202020204" pitchFamily="34" charset="0"/>
              <a:buChar char="•"/>
            </a:pPr>
            <a:r>
              <a:rPr lang="en-GB" sz="1400" dirty="0">
                <a:latin typeface="Aptos (Body)"/>
                <a:ea typeface="Calibri" panose="020F0502020204030204" pitchFamily="34" charset="0"/>
                <a:cs typeface="Times New Roman" panose="02020603050405020304" pitchFamily="18" charset="0"/>
              </a:rPr>
              <a:t>10mph graphic </a:t>
            </a:r>
          </a:p>
          <a:p>
            <a:pPr>
              <a:lnSpc>
                <a:spcPct val="115000"/>
              </a:lnSpc>
              <a:spcAft>
                <a:spcPts val="1000"/>
              </a:spcAft>
            </a:pPr>
            <a:endParaRPr lang="en-GB" sz="1400" dirty="0">
              <a:latin typeface="Aptos (Body)"/>
              <a:ea typeface="Calibri" panose="020F0502020204030204" pitchFamily="34" charset="0"/>
              <a:cs typeface="Times New Roman" panose="02020603050405020304" pitchFamily="18" charset="0"/>
            </a:endParaRPr>
          </a:p>
          <a:p>
            <a:pPr>
              <a:lnSpc>
                <a:spcPct val="115000"/>
              </a:lnSpc>
              <a:spcAft>
                <a:spcPts val="1000"/>
              </a:spcAft>
            </a:pPr>
            <a:r>
              <a:rPr lang="en-GB" sz="1400" dirty="0">
                <a:effectLst/>
                <a:latin typeface="Aptos (Body)"/>
                <a:ea typeface="Calibri" panose="020F0502020204030204" pitchFamily="34" charset="0"/>
                <a:cs typeface="Times New Roman" panose="02020603050405020304" pitchFamily="18" charset="0"/>
              </a:rPr>
              <a:t>Please find the graphi</a:t>
            </a:r>
            <a:r>
              <a:rPr lang="en-GB" sz="1400" dirty="0">
                <a:latin typeface="Aptos (Body)"/>
                <a:ea typeface="Calibri" panose="020F0502020204030204" pitchFamily="34" charset="0"/>
                <a:cs typeface="Times New Roman" panose="02020603050405020304" pitchFamily="18" charset="0"/>
              </a:rPr>
              <a:t>cs here: </a:t>
            </a:r>
            <a:r>
              <a:rPr lang="en-GB" sz="1400" dirty="0">
                <a:latin typeface="Aptos (Body)"/>
                <a:ea typeface="Calibri" panose="020F0502020204030204" pitchFamily="34" charset="0"/>
                <a:cs typeface="Times New Roman" panose="02020603050405020304" pitchFamily="18" charset="0"/>
                <a:hlinkClick r:id="rId4"/>
              </a:rPr>
              <a:t>https://fromsmash.com/BHSDeadSlow2024</a:t>
            </a:r>
            <a:r>
              <a:rPr lang="en-GB" sz="1400" dirty="0">
                <a:latin typeface="Aptos (Body)"/>
                <a:ea typeface="Calibri" panose="020F0502020204030204" pitchFamily="34" charset="0"/>
                <a:cs typeface="Times New Roman" panose="02020603050405020304" pitchFamily="18" charset="0"/>
              </a:rPr>
              <a:t> </a:t>
            </a:r>
            <a:endParaRPr lang="en-GB" sz="1400" dirty="0">
              <a:effectLst/>
              <a:latin typeface="Aptos (Body)"/>
              <a:ea typeface="Calibri" panose="020F0502020204030204" pitchFamily="34" charset="0"/>
              <a:cs typeface="Times New Roman" panose="02020603050405020304" pitchFamily="18" charset="0"/>
            </a:endParaRPr>
          </a:p>
          <a:p>
            <a:pPr>
              <a:lnSpc>
                <a:spcPct val="115000"/>
              </a:lnSpc>
              <a:spcAft>
                <a:spcPts val="1000"/>
              </a:spcAft>
            </a:pPr>
            <a:endParaRPr lang="en-GB" dirty="0">
              <a:latin typeface="VAG Rounded Std Thin" panose="020F0402020204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056474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B38C90E2-841F-DE4D-7F06-8CEEF9934C2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776132"/>
            <a:ext cx="9144000" cy="2121407"/>
          </a:xfrm>
          <a:prstGeom prst="rect">
            <a:avLst/>
          </a:prstGeom>
        </p:spPr>
      </p:pic>
      <p:pic>
        <p:nvPicPr>
          <p:cNvPr id="5" name="Picture 4">
            <a:extLst>
              <a:ext uri="{FF2B5EF4-FFF2-40B4-BE49-F238E27FC236}">
                <a16:creationId xmlns:a16="http://schemas.microsoft.com/office/drawing/2014/main" id="{550A681E-0401-ADFA-A367-B12EB0A55BC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45081" y="260648"/>
            <a:ext cx="1134616" cy="1134616"/>
          </a:xfrm>
          <a:prstGeom prst="rect">
            <a:avLst/>
          </a:prstGeom>
        </p:spPr>
      </p:pic>
      <p:sp>
        <p:nvSpPr>
          <p:cNvPr id="8" name="TextBox 7">
            <a:extLst>
              <a:ext uri="{FF2B5EF4-FFF2-40B4-BE49-F238E27FC236}">
                <a16:creationId xmlns:a16="http://schemas.microsoft.com/office/drawing/2014/main" id="{CF6258A1-0AE2-0CE1-BEC3-87B1034BF7B5}"/>
              </a:ext>
            </a:extLst>
          </p:cNvPr>
          <p:cNvSpPr txBox="1"/>
          <p:nvPr/>
        </p:nvSpPr>
        <p:spPr>
          <a:xfrm>
            <a:off x="190419" y="396680"/>
            <a:ext cx="8664332" cy="5678478"/>
          </a:xfrm>
          <a:prstGeom prst="rect">
            <a:avLst/>
          </a:prstGeom>
          <a:noFill/>
        </p:spPr>
        <p:txBody>
          <a:bodyPr wrap="square" rtlCol="0">
            <a:spAutoFit/>
          </a:bodyPr>
          <a:lstStyle/>
          <a:p>
            <a:endParaRPr lang="en-GB" sz="1350" b="1" dirty="0">
              <a:latin typeface="Aptos (Body)"/>
              <a:ea typeface="Calibri" panose="020F0502020204030204" pitchFamily="34" charset="0"/>
              <a:cs typeface="Arial" panose="020B0604020202020204" pitchFamily="34" charset="0"/>
            </a:endParaRPr>
          </a:p>
          <a:p>
            <a:endParaRPr lang="en-GB" sz="1350" b="1" dirty="0">
              <a:highlight>
                <a:srgbClr val="FFFF00"/>
              </a:highlight>
              <a:latin typeface="Aptos (Body)"/>
              <a:ea typeface="Calibri" panose="020F0502020204030204" pitchFamily="34" charset="0"/>
              <a:cs typeface="Arial" panose="020B0604020202020204" pitchFamily="34" charset="0"/>
            </a:endParaRPr>
          </a:p>
          <a:p>
            <a:endParaRPr lang="en-GB" sz="1350" dirty="0">
              <a:highlight>
                <a:srgbClr val="FFFF00"/>
              </a:highlight>
              <a:latin typeface="Aptos (Body)"/>
              <a:ea typeface="Calibri" panose="020F0502020204030204" pitchFamily="34" charset="0"/>
              <a:cs typeface="Arial" panose="020B0604020202020204" pitchFamily="34" charset="0"/>
            </a:endParaRPr>
          </a:p>
          <a:p>
            <a:r>
              <a:rPr lang="en-GB" sz="1350" dirty="0">
                <a:latin typeface="Aptos (Body)"/>
                <a:ea typeface="Calibri" panose="020F0502020204030204" pitchFamily="34" charset="0"/>
                <a:cs typeface="Arial" panose="020B0604020202020204" pitchFamily="34" charset="0"/>
              </a:rPr>
              <a:t>Did you know that over 3,100 road incidents involving horses were reported last year?</a:t>
            </a:r>
          </a:p>
          <a:p>
            <a:endParaRPr lang="en-GB" sz="1350" dirty="0">
              <a:latin typeface="Aptos (Body)"/>
              <a:ea typeface="Calibri" panose="020F0502020204030204" pitchFamily="34" charset="0"/>
              <a:cs typeface="Arial" panose="020B0604020202020204" pitchFamily="34" charset="0"/>
            </a:endParaRPr>
          </a:p>
          <a:p>
            <a:r>
              <a:rPr lang="en-GB" sz="1350" dirty="0">
                <a:latin typeface="Aptos (Body)"/>
                <a:ea typeface="Calibri" panose="020F0502020204030204" pitchFamily="34" charset="0"/>
                <a:cs typeface="Arial" panose="020B0604020202020204" pitchFamily="34" charset="0"/>
              </a:rPr>
              <a:t>A horse can be alarmed by a speeding car. Help to keep them safe by passing at </a:t>
            </a:r>
            <a:r>
              <a:rPr lang="en-GB" sz="1350" dirty="0">
                <a:effectLst/>
                <a:latin typeface="Aptos (Body)"/>
                <a:ea typeface="Calibri" panose="020F0502020204030204" pitchFamily="34" charset="0"/>
                <a:cs typeface="Arial" panose="020B0604020202020204" pitchFamily="34" charset="0"/>
              </a:rPr>
              <a:t>less than 10mph and leaving at least two metres distance. </a:t>
            </a:r>
          </a:p>
          <a:p>
            <a:endParaRPr lang="en-GB" sz="1350" dirty="0">
              <a:effectLst/>
              <a:latin typeface="Aptos (Body)"/>
              <a:ea typeface="Calibri" panose="020F0502020204030204" pitchFamily="34" charset="0"/>
              <a:cs typeface="Arial" panose="020B0604020202020204" pitchFamily="34" charset="0"/>
            </a:endParaRPr>
          </a:p>
          <a:p>
            <a:r>
              <a:rPr lang="en-GB" sz="1350" dirty="0">
                <a:effectLst/>
                <a:latin typeface="Aptos (Body)"/>
                <a:ea typeface="Calibri" panose="020F0502020204030204" pitchFamily="34" charset="0"/>
                <a:cs typeface="Arial" panose="020B0604020202020204" pitchFamily="34" charset="0"/>
              </a:rPr>
              <a:t>Check out </a:t>
            </a:r>
            <a:r>
              <a:rPr lang="en-GB" sz="1350" dirty="0">
                <a:latin typeface="Aptos (Body)"/>
                <a:ea typeface="Calibri" panose="020F0502020204030204" pitchFamily="34" charset="0"/>
                <a:cs typeface="Arial" panose="020B0604020202020204" pitchFamily="34" charset="0"/>
              </a:rPr>
              <a:t>The British Horse Society’s Dead Slow campaign to learn more: bhs.org.uk/</a:t>
            </a:r>
            <a:r>
              <a:rPr lang="en-GB" sz="1350" dirty="0" err="1">
                <a:latin typeface="Aptos (Body)"/>
                <a:ea typeface="Calibri" panose="020F0502020204030204" pitchFamily="34" charset="0"/>
                <a:cs typeface="Arial" panose="020B0604020202020204" pitchFamily="34" charset="0"/>
              </a:rPr>
              <a:t>deadslow</a:t>
            </a:r>
            <a:endParaRPr lang="en-GB" sz="1350" dirty="0">
              <a:latin typeface="Aptos (Body)"/>
              <a:ea typeface="Calibri" panose="020F0502020204030204" pitchFamily="34" charset="0"/>
              <a:cs typeface="Arial" panose="020B0604020202020204" pitchFamily="34" charset="0"/>
            </a:endParaRPr>
          </a:p>
          <a:p>
            <a:endParaRPr lang="en-GB" sz="1350" dirty="0">
              <a:effectLst/>
              <a:latin typeface="Aptos (Body)"/>
              <a:ea typeface="Calibri" panose="020F0502020204030204" pitchFamily="34" charset="0"/>
              <a:cs typeface="Arial" panose="020B0604020202020204" pitchFamily="34" charset="0"/>
            </a:endParaRPr>
          </a:p>
          <a:p>
            <a:endParaRPr lang="en-GB" sz="1350" dirty="0">
              <a:effectLst/>
              <a:latin typeface="Aptos (Body)"/>
              <a:ea typeface="Calibri" panose="020F0502020204030204" pitchFamily="34" charset="0"/>
              <a:cs typeface="Times New Roman" panose="02020603050405020304" pitchFamily="18" charset="0"/>
            </a:endParaRPr>
          </a:p>
          <a:p>
            <a:r>
              <a:rPr lang="en-GB" sz="1350" dirty="0">
                <a:latin typeface="Aptos (Body)"/>
                <a:ea typeface="Calibri" panose="020F0502020204030204" pitchFamily="34" charset="0"/>
                <a:cs typeface="Times New Roman" panose="02020603050405020304" pitchFamily="18" charset="0"/>
              </a:rPr>
              <a:t>58 horses were killed on our roads last year and 97 injured. </a:t>
            </a:r>
          </a:p>
          <a:p>
            <a:endParaRPr lang="en-GB" sz="1350" dirty="0">
              <a:latin typeface="Aptos (Body)"/>
              <a:ea typeface="Calibri" panose="020F0502020204030204" pitchFamily="34" charset="0"/>
              <a:cs typeface="Times New Roman" panose="02020603050405020304" pitchFamily="18" charset="0"/>
            </a:endParaRPr>
          </a:p>
          <a:p>
            <a:r>
              <a:rPr lang="en-GB" sz="1350" dirty="0">
                <a:latin typeface="Aptos (Body)"/>
                <a:ea typeface="Calibri" panose="020F0502020204030204" pitchFamily="34" charset="0"/>
                <a:cs typeface="Times New Roman" panose="02020603050405020304" pitchFamily="18" charset="0"/>
              </a:rPr>
              <a:t>We’re supporting The British Horse Society’s Dead Slow campaign to raise awareness of the guidelines for passing horses, set out in the Highway Code. Together, we can stop these tragic incidents from happening.</a:t>
            </a:r>
          </a:p>
          <a:p>
            <a:endParaRPr lang="en-GB" sz="1350" dirty="0">
              <a:latin typeface="Aptos (Body)"/>
              <a:ea typeface="Calibri" panose="020F0502020204030204" pitchFamily="34" charset="0"/>
              <a:cs typeface="Times New Roman" panose="02020603050405020304" pitchFamily="18" charset="0"/>
            </a:endParaRPr>
          </a:p>
          <a:p>
            <a:r>
              <a:rPr lang="en-GB" sz="1350" dirty="0">
                <a:latin typeface="Aptos (Body)"/>
                <a:ea typeface="Calibri" panose="020F0502020204030204" pitchFamily="34" charset="0"/>
                <a:cs typeface="Times New Roman" panose="02020603050405020304" pitchFamily="18" charset="0"/>
              </a:rPr>
              <a:t>Learn more here: bhs.org.uk/</a:t>
            </a:r>
            <a:r>
              <a:rPr lang="en-GB" sz="1350" dirty="0" err="1">
                <a:latin typeface="Aptos (Body)"/>
                <a:ea typeface="Calibri" panose="020F0502020204030204" pitchFamily="34" charset="0"/>
                <a:cs typeface="Times New Roman" panose="02020603050405020304" pitchFamily="18" charset="0"/>
              </a:rPr>
              <a:t>deadslow</a:t>
            </a:r>
            <a:endParaRPr lang="en-GB" sz="1350" dirty="0">
              <a:latin typeface="Aptos (Body)"/>
              <a:ea typeface="Calibri" panose="020F0502020204030204" pitchFamily="34" charset="0"/>
              <a:cs typeface="Times New Roman" panose="02020603050405020304" pitchFamily="18" charset="0"/>
            </a:endParaRPr>
          </a:p>
          <a:p>
            <a:endParaRPr lang="en-GB" sz="1350" dirty="0">
              <a:latin typeface="Aptos (Body)"/>
              <a:ea typeface="Calibri" panose="020F0502020204030204" pitchFamily="34" charset="0"/>
              <a:cs typeface="Times New Roman" panose="02020603050405020304" pitchFamily="18" charset="0"/>
            </a:endParaRPr>
          </a:p>
          <a:p>
            <a:endParaRPr lang="en-GB" sz="1350" dirty="0">
              <a:latin typeface="Aptos (Body)"/>
              <a:ea typeface="Calibri" panose="020F0502020204030204" pitchFamily="34" charset="0"/>
              <a:cs typeface="Times New Roman" panose="02020603050405020304" pitchFamily="18" charset="0"/>
            </a:endParaRPr>
          </a:p>
          <a:p>
            <a:r>
              <a:rPr lang="en-GB" sz="1350" dirty="0">
                <a:effectLst/>
                <a:latin typeface="Aptos (Body)"/>
                <a:ea typeface="Calibri" panose="020F0502020204030204" pitchFamily="34" charset="0"/>
                <a:cs typeface="Times New Roman" panose="02020603050405020304" pitchFamily="18" charset="0"/>
              </a:rPr>
              <a:t>As part of their Dead Slow campaign, The British Horse Society has found that almost 700 horses have been killed on our roads since 2010. </a:t>
            </a:r>
            <a:endParaRPr lang="en-GB" sz="1350" dirty="0">
              <a:latin typeface="Aptos (Body)"/>
              <a:ea typeface="Calibri" panose="020F0502020204030204" pitchFamily="34" charset="0"/>
              <a:cs typeface="Times New Roman" panose="02020603050405020304" pitchFamily="18" charset="0"/>
            </a:endParaRPr>
          </a:p>
          <a:p>
            <a:endParaRPr lang="en-GB" sz="1350" dirty="0">
              <a:latin typeface="Aptos (Body)"/>
              <a:ea typeface="Calibri" panose="020F0502020204030204" pitchFamily="34" charset="0"/>
              <a:cs typeface="Times New Roman" panose="02020603050405020304" pitchFamily="18" charset="0"/>
            </a:endParaRPr>
          </a:p>
          <a:p>
            <a:r>
              <a:rPr lang="en-GB" sz="1350" dirty="0">
                <a:latin typeface="Aptos (Body)"/>
                <a:ea typeface="Calibri" panose="020F0502020204030204" pitchFamily="34" charset="0"/>
                <a:cs typeface="Times New Roman" panose="02020603050405020304" pitchFamily="18" charset="0"/>
              </a:rPr>
              <a:t>Passing horses slowly will help to keep every road user safe. With your help, we can stop these often-tragic incidents from happening on our roads. </a:t>
            </a:r>
          </a:p>
          <a:p>
            <a:endParaRPr lang="en-GB" sz="1350" dirty="0">
              <a:latin typeface="Aptos (Body)"/>
              <a:ea typeface="Calibri" panose="020F0502020204030204" pitchFamily="34" charset="0"/>
              <a:cs typeface="Times New Roman" panose="02020603050405020304" pitchFamily="18" charset="0"/>
            </a:endParaRPr>
          </a:p>
          <a:p>
            <a:r>
              <a:rPr lang="en-GB" sz="1350" dirty="0">
                <a:latin typeface="Aptos (Body)"/>
                <a:ea typeface="Calibri" panose="020F0502020204030204" pitchFamily="34" charset="0"/>
                <a:cs typeface="Times New Roman" panose="02020603050405020304" pitchFamily="18" charset="0"/>
              </a:rPr>
              <a:t>Check out the #HighwayCode guidance for passing horses: bhs.org.uk/</a:t>
            </a:r>
            <a:r>
              <a:rPr lang="en-GB" sz="1350" dirty="0" err="1">
                <a:latin typeface="Aptos (Body)"/>
                <a:ea typeface="Calibri" panose="020F0502020204030204" pitchFamily="34" charset="0"/>
                <a:cs typeface="Times New Roman" panose="02020603050405020304" pitchFamily="18" charset="0"/>
              </a:rPr>
              <a:t>deadslow</a:t>
            </a:r>
            <a:endParaRPr lang="en-GB" sz="1350" dirty="0">
              <a:latin typeface="Aptos (Body)"/>
              <a:ea typeface="Calibri" panose="020F0502020204030204" pitchFamily="34" charset="0"/>
              <a:cs typeface="Times New Roman" panose="02020603050405020304" pitchFamily="18" charset="0"/>
            </a:endParaRPr>
          </a:p>
          <a:p>
            <a:endParaRPr lang="en-GB" sz="1200" dirty="0">
              <a:effectLst/>
              <a:latin typeface="Aptos (Body)"/>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9051FD22-B530-E99D-534F-3F472FF281BB}"/>
              </a:ext>
            </a:extLst>
          </p:cNvPr>
          <p:cNvSpPr txBox="1"/>
          <p:nvPr/>
        </p:nvSpPr>
        <p:spPr>
          <a:xfrm>
            <a:off x="190419" y="366291"/>
            <a:ext cx="4572000" cy="461665"/>
          </a:xfrm>
          <a:prstGeom prst="rect">
            <a:avLst/>
          </a:prstGeom>
          <a:noFill/>
        </p:spPr>
        <p:txBody>
          <a:bodyPr wrap="square">
            <a:spAutoFit/>
          </a:bodyPr>
          <a:lstStyle/>
          <a:p>
            <a:r>
              <a:rPr lang="en-GB" sz="2400" b="1" dirty="0">
                <a:latin typeface="Aptos (Body)"/>
                <a:ea typeface="Verdana" panose="020B0604030504040204" pitchFamily="34" charset="0"/>
                <a:cs typeface="Arial" panose="020B0604020202020204" pitchFamily="34" charset="0"/>
              </a:rPr>
              <a:t>Suggested social media copy </a:t>
            </a:r>
          </a:p>
        </p:txBody>
      </p:sp>
      <p:cxnSp>
        <p:nvCxnSpPr>
          <p:cNvPr id="2" name="Straight Connector 1">
            <a:extLst>
              <a:ext uri="{FF2B5EF4-FFF2-40B4-BE49-F238E27FC236}">
                <a16:creationId xmlns:a16="http://schemas.microsoft.com/office/drawing/2014/main" id="{87925080-CC09-2CF2-4891-7385EA24A0B5}"/>
              </a:ext>
            </a:extLst>
          </p:cNvPr>
          <p:cNvCxnSpPr/>
          <p:nvPr/>
        </p:nvCxnSpPr>
        <p:spPr>
          <a:xfrm>
            <a:off x="289249" y="2538868"/>
            <a:ext cx="8390448" cy="0"/>
          </a:xfrm>
          <a:prstGeom prst="line">
            <a:avLst/>
          </a:prstGeom>
          <a:ln>
            <a:prstDash val="dash"/>
          </a:ln>
        </p:spPr>
        <p:style>
          <a:lnRef idx="1">
            <a:schemeClr val="dk1"/>
          </a:lnRef>
          <a:fillRef idx="0">
            <a:schemeClr val="dk1"/>
          </a:fillRef>
          <a:effectRef idx="0">
            <a:schemeClr val="dk1"/>
          </a:effectRef>
          <a:fontRef idx="minor">
            <a:schemeClr val="tx1"/>
          </a:fontRef>
        </p:style>
      </p:cxnSp>
      <p:cxnSp>
        <p:nvCxnSpPr>
          <p:cNvPr id="3" name="Straight Connector 2">
            <a:extLst>
              <a:ext uri="{FF2B5EF4-FFF2-40B4-BE49-F238E27FC236}">
                <a16:creationId xmlns:a16="http://schemas.microsoft.com/office/drawing/2014/main" id="{5E981133-FC1E-3566-7FAB-16FC09CF782A}"/>
              </a:ext>
            </a:extLst>
          </p:cNvPr>
          <p:cNvCxnSpPr/>
          <p:nvPr/>
        </p:nvCxnSpPr>
        <p:spPr>
          <a:xfrm>
            <a:off x="289249" y="4151099"/>
            <a:ext cx="8390448" cy="0"/>
          </a:xfrm>
          <a:prstGeom prst="line">
            <a:avLst/>
          </a:prstGeom>
          <a:ln>
            <a:prstDash val="dash"/>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5285452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4E94BB4B-5652-91DD-1CFD-9F9D5B973EA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736593"/>
            <a:ext cx="9144000" cy="2121407"/>
          </a:xfrm>
          <a:prstGeom prst="rect">
            <a:avLst/>
          </a:prstGeom>
        </p:spPr>
      </p:pic>
      <p:pic>
        <p:nvPicPr>
          <p:cNvPr id="5" name="Picture 4">
            <a:extLst>
              <a:ext uri="{FF2B5EF4-FFF2-40B4-BE49-F238E27FC236}">
                <a16:creationId xmlns:a16="http://schemas.microsoft.com/office/drawing/2014/main" id="{09D8A5D4-A0D1-909F-F34A-AC9961166CB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45081" y="260648"/>
            <a:ext cx="1134616" cy="1134616"/>
          </a:xfrm>
          <a:prstGeom prst="rect">
            <a:avLst/>
          </a:prstGeom>
        </p:spPr>
      </p:pic>
      <p:sp>
        <p:nvSpPr>
          <p:cNvPr id="10" name="TextBox 9">
            <a:extLst>
              <a:ext uri="{FF2B5EF4-FFF2-40B4-BE49-F238E27FC236}">
                <a16:creationId xmlns:a16="http://schemas.microsoft.com/office/drawing/2014/main" id="{58909D33-E668-D0E6-D9B9-73A46F1B6482}"/>
              </a:ext>
            </a:extLst>
          </p:cNvPr>
          <p:cNvSpPr txBox="1"/>
          <p:nvPr/>
        </p:nvSpPr>
        <p:spPr>
          <a:xfrm>
            <a:off x="160177" y="412457"/>
            <a:ext cx="8619908" cy="954107"/>
          </a:xfrm>
          <a:prstGeom prst="rect">
            <a:avLst/>
          </a:prstGeom>
          <a:noFill/>
        </p:spPr>
        <p:txBody>
          <a:bodyPr wrap="square" rtlCol="0">
            <a:spAutoFit/>
          </a:bodyPr>
          <a:lstStyle/>
          <a:p>
            <a:endParaRPr lang="en-GB" sz="1600" b="1" dirty="0">
              <a:latin typeface="VAG Rounded Std Thin" panose="020F0402020204020204" pitchFamily="34" charset="0"/>
              <a:ea typeface="Calibri" panose="020F0502020204030204" pitchFamily="34" charset="0"/>
              <a:cs typeface="Arial" panose="020B0604020202020204" pitchFamily="34" charset="0"/>
            </a:endParaRPr>
          </a:p>
          <a:p>
            <a:r>
              <a:rPr lang="en-GB" sz="2400" b="1" dirty="0">
                <a:latin typeface="Aptos (Body)"/>
                <a:ea typeface="Calibri" panose="020F0502020204030204" pitchFamily="34" charset="0"/>
                <a:cs typeface="Arial" panose="020B0604020202020204" pitchFamily="34" charset="0"/>
              </a:rPr>
              <a:t>Newsletters, blogs and press releases </a:t>
            </a:r>
            <a:endParaRPr lang="en-GB" sz="2400" b="1" dirty="0">
              <a:latin typeface="Aptos (Body)"/>
              <a:ea typeface="Calibri" panose="020F0502020204030204" pitchFamily="34" charset="0"/>
              <a:cs typeface="Times New Roman" panose="02020603050405020304" pitchFamily="18" charset="0"/>
            </a:endParaRPr>
          </a:p>
          <a:p>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1" name="TextBox 10">
            <a:extLst>
              <a:ext uri="{FF2B5EF4-FFF2-40B4-BE49-F238E27FC236}">
                <a16:creationId xmlns:a16="http://schemas.microsoft.com/office/drawing/2014/main" id="{29813708-ED6E-E7E6-780E-6E78ADBCD159}"/>
              </a:ext>
            </a:extLst>
          </p:cNvPr>
          <p:cNvSpPr txBox="1"/>
          <p:nvPr/>
        </p:nvSpPr>
        <p:spPr>
          <a:xfrm>
            <a:off x="160177" y="1836322"/>
            <a:ext cx="8416171" cy="1292726"/>
          </a:xfrm>
          <a:prstGeom prst="rect">
            <a:avLst/>
          </a:prstGeom>
          <a:noFill/>
        </p:spPr>
        <p:txBody>
          <a:bodyPr wrap="square" rtlCol="0">
            <a:spAutoFit/>
          </a:bodyPr>
          <a:lstStyle/>
          <a:p>
            <a:pPr>
              <a:lnSpc>
                <a:spcPct val="115000"/>
              </a:lnSpc>
              <a:spcAft>
                <a:spcPts val="1000"/>
              </a:spcAft>
            </a:pPr>
            <a:r>
              <a:rPr lang="en-GB" sz="1350" dirty="0">
                <a:latin typeface="Aptos (Body)"/>
                <a:ea typeface="Calibri" panose="020F0502020204030204" pitchFamily="34" charset="0"/>
                <a:cs typeface="Times New Roman" panose="02020603050405020304" pitchFamily="18" charset="0"/>
              </a:rPr>
              <a:t>To further promote our key messages, we are pleased to provide some written assets as well. These can be incorporated into newsletters, blogs and webpages. </a:t>
            </a:r>
          </a:p>
          <a:p>
            <a:pPr>
              <a:lnSpc>
                <a:spcPct val="115000"/>
              </a:lnSpc>
              <a:spcAft>
                <a:spcPts val="1000"/>
              </a:spcAft>
            </a:pPr>
            <a:r>
              <a:rPr lang="en-GB" sz="1350" dirty="0">
                <a:latin typeface="Aptos (Body)"/>
                <a:ea typeface="Calibri" panose="020F0502020204030204" pitchFamily="34" charset="0"/>
                <a:cs typeface="Times New Roman" panose="02020603050405020304" pitchFamily="18" charset="0"/>
              </a:rPr>
              <a:t>This includes a press release and our top tips blog on how to pass equestrians safely.</a:t>
            </a:r>
          </a:p>
          <a:p>
            <a:pPr>
              <a:lnSpc>
                <a:spcPct val="115000"/>
              </a:lnSpc>
              <a:spcAft>
                <a:spcPts val="1000"/>
              </a:spcAft>
            </a:pPr>
            <a:r>
              <a:rPr lang="en-GB" sz="1350" dirty="0">
                <a:latin typeface="Aptos (Body)"/>
                <a:ea typeface="Calibri" panose="020F0502020204030204" pitchFamily="34" charset="0"/>
                <a:cs typeface="Times New Roman" panose="02020603050405020304" pitchFamily="18" charset="0"/>
              </a:rPr>
              <a:t>Please find the copy here: </a:t>
            </a:r>
            <a:r>
              <a:rPr lang="en-GB" sz="1350" dirty="0">
                <a:latin typeface="Aptos (Body)"/>
                <a:ea typeface="Calibri" panose="020F0502020204030204" pitchFamily="34" charset="0"/>
                <a:cs typeface="Times New Roman" panose="02020603050405020304" pitchFamily="18" charset="0"/>
                <a:hlinkClick r:id="rId4"/>
              </a:rPr>
              <a:t>https://fromsmash.com/BHSDeadSlow2024</a:t>
            </a:r>
            <a:r>
              <a:rPr lang="en-GB" sz="1350" dirty="0">
                <a:latin typeface="Aptos (Body)"/>
                <a:ea typeface="Calibri" panose="020F0502020204030204" pitchFamily="34" charset="0"/>
                <a:cs typeface="Times New Roman" panose="02020603050405020304" pitchFamily="18" charset="0"/>
              </a:rPr>
              <a:t> </a:t>
            </a:r>
            <a:endParaRPr lang="en-GB" sz="1350" dirty="0">
              <a:highlight>
                <a:srgbClr val="FFFF00"/>
              </a:highlight>
              <a:latin typeface="Aptos (Body)"/>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541756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53BD6025-2805-BDB7-1601-49B8852DB09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831974"/>
            <a:ext cx="9144000" cy="2121407"/>
          </a:xfrm>
          <a:prstGeom prst="rect">
            <a:avLst/>
          </a:prstGeom>
        </p:spPr>
      </p:pic>
      <p:pic>
        <p:nvPicPr>
          <p:cNvPr id="5" name="Picture 4">
            <a:extLst>
              <a:ext uri="{FF2B5EF4-FFF2-40B4-BE49-F238E27FC236}">
                <a16:creationId xmlns:a16="http://schemas.microsoft.com/office/drawing/2014/main" id="{45AED4D9-B5D7-B000-D2DA-F3E40867B47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45081" y="260648"/>
            <a:ext cx="1134616" cy="1134616"/>
          </a:xfrm>
          <a:prstGeom prst="rect">
            <a:avLst/>
          </a:prstGeom>
        </p:spPr>
      </p:pic>
      <p:sp>
        <p:nvSpPr>
          <p:cNvPr id="6" name="TextBox 5">
            <a:extLst>
              <a:ext uri="{FF2B5EF4-FFF2-40B4-BE49-F238E27FC236}">
                <a16:creationId xmlns:a16="http://schemas.microsoft.com/office/drawing/2014/main" id="{B58805DE-328E-6BB5-EC3E-9583AD1DA101}"/>
              </a:ext>
            </a:extLst>
          </p:cNvPr>
          <p:cNvSpPr txBox="1"/>
          <p:nvPr/>
        </p:nvSpPr>
        <p:spPr>
          <a:xfrm>
            <a:off x="160177" y="412457"/>
            <a:ext cx="8619908" cy="954107"/>
          </a:xfrm>
          <a:prstGeom prst="rect">
            <a:avLst/>
          </a:prstGeom>
          <a:noFill/>
        </p:spPr>
        <p:txBody>
          <a:bodyPr wrap="square" rtlCol="0">
            <a:spAutoFit/>
          </a:bodyPr>
          <a:lstStyle/>
          <a:p>
            <a:endParaRPr lang="en-GB" sz="1600" b="1" dirty="0">
              <a:latin typeface="VAG Rounded Std Thin" panose="020F0402020204020204" pitchFamily="34" charset="0"/>
              <a:ea typeface="Calibri" panose="020F0502020204030204" pitchFamily="34" charset="0"/>
              <a:cs typeface="Arial" panose="020B0604020202020204" pitchFamily="34" charset="0"/>
            </a:endParaRPr>
          </a:p>
          <a:p>
            <a:r>
              <a:rPr lang="en-GB" sz="2400" b="1" dirty="0">
                <a:latin typeface="Aptos (Body)"/>
                <a:ea typeface="Calibri" panose="020F0502020204030204" pitchFamily="34" charset="0"/>
                <a:cs typeface="Arial" panose="020B0604020202020204" pitchFamily="34" charset="0"/>
              </a:rPr>
              <a:t>Timings and channels</a:t>
            </a:r>
            <a:endParaRPr lang="en-GB" sz="2400" b="1" dirty="0">
              <a:latin typeface="Aptos (Body)"/>
              <a:ea typeface="Calibri" panose="020F0502020204030204" pitchFamily="34" charset="0"/>
              <a:cs typeface="Times New Roman" panose="02020603050405020304" pitchFamily="18" charset="0"/>
            </a:endParaRPr>
          </a:p>
          <a:p>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7" name="Table 6">
            <a:extLst>
              <a:ext uri="{FF2B5EF4-FFF2-40B4-BE49-F238E27FC236}">
                <a16:creationId xmlns:a16="http://schemas.microsoft.com/office/drawing/2014/main" id="{AFB86B48-9FA6-7F08-CA4F-87018EEF9006}"/>
              </a:ext>
            </a:extLst>
          </p:cNvPr>
          <p:cNvGraphicFramePr>
            <a:graphicFrameLocks noGrp="1"/>
          </p:cNvGraphicFramePr>
          <p:nvPr>
            <p:extLst>
              <p:ext uri="{D42A27DB-BD31-4B8C-83A1-F6EECF244321}">
                <p14:modId xmlns:p14="http://schemas.microsoft.com/office/powerpoint/2010/main" val="906441883"/>
              </p:ext>
            </p:extLst>
          </p:nvPr>
        </p:nvGraphicFramePr>
        <p:xfrm>
          <a:off x="261257" y="1583596"/>
          <a:ext cx="8418440" cy="2597282"/>
        </p:xfrm>
        <a:graphic>
          <a:graphicData uri="http://schemas.openxmlformats.org/drawingml/2006/table">
            <a:tbl>
              <a:tblPr firstRow="1" bandRow="1">
                <a:tableStyleId>{5C22544A-7EE6-4342-B048-85BDC9FD1C3A}</a:tableStyleId>
              </a:tblPr>
              <a:tblGrid>
                <a:gridCol w="2104610">
                  <a:extLst>
                    <a:ext uri="{9D8B030D-6E8A-4147-A177-3AD203B41FA5}">
                      <a16:colId xmlns:a16="http://schemas.microsoft.com/office/drawing/2014/main" val="721618881"/>
                    </a:ext>
                  </a:extLst>
                </a:gridCol>
                <a:gridCol w="2104610">
                  <a:extLst>
                    <a:ext uri="{9D8B030D-6E8A-4147-A177-3AD203B41FA5}">
                      <a16:colId xmlns:a16="http://schemas.microsoft.com/office/drawing/2014/main" val="2335017944"/>
                    </a:ext>
                  </a:extLst>
                </a:gridCol>
                <a:gridCol w="2104610">
                  <a:extLst>
                    <a:ext uri="{9D8B030D-6E8A-4147-A177-3AD203B41FA5}">
                      <a16:colId xmlns:a16="http://schemas.microsoft.com/office/drawing/2014/main" val="3304103568"/>
                    </a:ext>
                  </a:extLst>
                </a:gridCol>
                <a:gridCol w="2104610">
                  <a:extLst>
                    <a:ext uri="{9D8B030D-6E8A-4147-A177-3AD203B41FA5}">
                      <a16:colId xmlns:a16="http://schemas.microsoft.com/office/drawing/2014/main" val="3125440995"/>
                    </a:ext>
                  </a:extLst>
                </a:gridCol>
              </a:tblGrid>
              <a:tr h="420740">
                <a:tc rowSpan="2">
                  <a:txBody>
                    <a:bodyPr/>
                    <a:lstStyle/>
                    <a:p>
                      <a:pPr algn="ctr"/>
                      <a:r>
                        <a:rPr lang="en-GB" sz="1200" dirty="0">
                          <a:latin typeface="Aptos (Body)"/>
                        </a:rPr>
                        <a:t>Activity</a:t>
                      </a:r>
                    </a:p>
                  </a:txBody>
                  <a:tcPr anchor="ctr">
                    <a:solidFill>
                      <a:srgbClr val="FF0000"/>
                    </a:solidFill>
                  </a:tcPr>
                </a:tc>
                <a:tc gridSpan="3">
                  <a:txBody>
                    <a:bodyPr/>
                    <a:lstStyle/>
                    <a:p>
                      <a:pPr algn="ctr"/>
                      <a:r>
                        <a:rPr lang="en-GB" sz="1400" dirty="0">
                          <a:latin typeface="Aptos (Body)"/>
                        </a:rPr>
                        <a:t>Week Commencing </a:t>
                      </a:r>
                    </a:p>
                  </a:txBody>
                  <a:tcPr anchor="ctr">
                    <a:solidFill>
                      <a:srgbClr val="FF0000"/>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771944186"/>
                  </a:ext>
                </a:extLst>
              </a:tr>
              <a:tr h="345735">
                <a:tc vMerge="1">
                  <a:txBody>
                    <a:bodyPr/>
                    <a:lstStyle/>
                    <a:p>
                      <a:endParaRPr lang="en-GB" dirty="0"/>
                    </a:p>
                  </a:txBody>
                  <a:tcPr/>
                </a:tc>
                <a:tc>
                  <a:txBody>
                    <a:bodyPr/>
                    <a:lstStyle/>
                    <a:p>
                      <a:pPr algn="ctr"/>
                      <a:r>
                        <a:rPr lang="en-GB" sz="1200" dirty="0">
                          <a:latin typeface="Aptos (Body)"/>
                        </a:rPr>
                        <a:t>29 January</a:t>
                      </a:r>
                    </a:p>
                  </a:txBody>
                  <a:tcPr>
                    <a:solidFill>
                      <a:srgbClr val="FF0000">
                        <a:alpha val="30196"/>
                      </a:srgbClr>
                    </a:solidFill>
                  </a:tcPr>
                </a:tc>
                <a:tc>
                  <a:txBody>
                    <a:bodyPr/>
                    <a:lstStyle/>
                    <a:p>
                      <a:pPr algn="ctr"/>
                      <a:r>
                        <a:rPr lang="en-GB" sz="1200" dirty="0">
                          <a:latin typeface="Aptos (Body)"/>
                        </a:rPr>
                        <a:t>5 February</a:t>
                      </a:r>
                    </a:p>
                  </a:txBody>
                  <a:tcPr>
                    <a:solidFill>
                      <a:srgbClr val="FF0000">
                        <a:alpha val="30196"/>
                      </a:srgbClr>
                    </a:solidFill>
                  </a:tcPr>
                </a:tc>
                <a:tc>
                  <a:txBody>
                    <a:bodyPr/>
                    <a:lstStyle/>
                    <a:p>
                      <a:pPr algn="ctr"/>
                      <a:r>
                        <a:rPr lang="en-GB" sz="1200" dirty="0">
                          <a:latin typeface="Aptos (Body)"/>
                        </a:rPr>
                        <a:t>19 January</a:t>
                      </a:r>
                    </a:p>
                  </a:txBody>
                  <a:tcPr>
                    <a:solidFill>
                      <a:srgbClr val="FF0000">
                        <a:alpha val="30196"/>
                      </a:srgbClr>
                    </a:solidFill>
                  </a:tcPr>
                </a:tc>
                <a:extLst>
                  <a:ext uri="{0D108BD9-81ED-4DB2-BD59-A6C34878D82A}">
                    <a16:rowId xmlns:a16="http://schemas.microsoft.com/office/drawing/2014/main" val="2422110532"/>
                  </a:ext>
                </a:extLst>
              </a:tr>
              <a:tr h="610269">
                <a:tc>
                  <a:txBody>
                    <a:bodyPr/>
                    <a:lstStyle/>
                    <a:p>
                      <a:r>
                        <a:rPr lang="en-GB" sz="1200" dirty="0">
                          <a:latin typeface="Aptos (Body)"/>
                        </a:rPr>
                        <a:t>Campaign launch</a:t>
                      </a:r>
                    </a:p>
                  </a:txBody>
                  <a:tcPr>
                    <a:solidFill>
                      <a:srgbClr val="FF0000">
                        <a:alpha val="30196"/>
                      </a:srgbClr>
                    </a:solidFill>
                  </a:tcPr>
                </a:tc>
                <a:tc>
                  <a:txBody>
                    <a:bodyPr/>
                    <a:lstStyle/>
                    <a:p>
                      <a:endParaRPr lang="en-GB" sz="1200" dirty="0">
                        <a:latin typeface="Aptos (Body)"/>
                      </a:endParaRPr>
                    </a:p>
                  </a:txBody>
                  <a:tcPr>
                    <a:solidFill>
                      <a:srgbClr val="FF0000">
                        <a:alpha val="5098"/>
                      </a:srgbClr>
                    </a:solidFill>
                  </a:tcPr>
                </a:tc>
                <a:tc>
                  <a:txBody>
                    <a:bodyPr/>
                    <a:lstStyle/>
                    <a:p>
                      <a:endParaRPr lang="en-GB" sz="1200" dirty="0">
                        <a:latin typeface="Aptos (Body)"/>
                      </a:endParaRPr>
                    </a:p>
                  </a:txBody>
                  <a:tcPr>
                    <a:solidFill>
                      <a:srgbClr val="FF0000">
                        <a:alpha val="5098"/>
                      </a:srgbClr>
                    </a:solidFill>
                  </a:tcPr>
                </a:tc>
                <a:tc>
                  <a:txBody>
                    <a:bodyPr/>
                    <a:lstStyle/>
                    <a:p>
                      <a:endParaRPr lang="en-GB" sz="1200" dirty="0">
                        <a:latin typeface="Aptos (Body)"/>
                      </a:endParaRPr>
                    </a:p>
                  </a:txBody>
                  <a:tcPr>
                    <a:solidFill>
                      <a:srgbClr val="FF0000">
                        <a:alpha val="5098"/>
                      </a:srgbClr>
                    </a:solidFill>
                  </a:tcPr>
                </a:tc>
                <a:extLst>
                  <a:ext uri="{0D108BD9-81ED-4DB2-BD59-A6C34878D82A}">
                    <a16:rowId xmlns:a16="http://schemas.microsoft.com/office/drawing/2014/main" val="2462601104"/>
                  </a:ext>
                </a:extLst>
              </a:tr>
              <a:tr h="610269">
                <a:tc>
                  <a:txBody>
                    <a:bodyPr/>
                    <a:lstStyle/>
                    <a:p>
                      <a:r>
                        <a:rPr lang="en-GB" sz="1200" dirty="0">
                          <a:latin typeface="Aptos (Body)"/>
                        </a:rPr>
                        <a:t>Regional statistics launch</a:t>
                      </a:r>
                    </a:p>
                  </a:txBody>
                  <a:tcPr>
                    <a:solidFill>
                      <a:srgbClr val="FF0000">
                        <a:alpha val="30196"/>
                      </a:srgbClr>
                    </a:solidFill>
                  </a:tcPr>
                </a:tc>
                <a:tc>
                  <a:txBody>
                    <a:bodyPr/>
                    <a:lstStyle/>
                    <a:p>
                      <a:endParaRPr lang="en-GB" sz="1200" dirty="0">
                        <a:latin typeface="Aptos (Body)"/>
                      </a:endParaRPr>
                    </a:p>
                  </a:txBody>
                  <a:tcPr>
                    <a:solidFill>
                      <a:srgbClr val="FF0000">
                        <a:alpha val="5098"/>
                      </a:srgbClr>
                    </a:solidFill>
                  </a:tcPr>
                </a:tc>
                <a:tc>
                  <a:txBody>
                    <a:bodyPr/>
                    <a:lstStyle/>
                    <a:p>
                      <a:endParaRPr lang="en-GB" sz="1200" dirty="0">
                        <a:latin typeface="Aptos (Body)"/>
                      </a:endParaRPr>
                    </a:p>
                  </a:txBody>
                  <a:tcPr>
                    <a:solidFill>
                      <a:srgbClr val="FF0000">
                        <a:alpha val="5098"/>
                      </a:srgbClr>
                    </a:solidFill>
                  </a:tcPr>
                </a:tc>
                <a:tc>
                  <a:txBody>
                    <a:bodyPr/>
                    <a:lstStyle/>
                    <a:p>
                      <a:endParaRPr lang="en-GB" sz="1200" dirty="0">
                        <a:latin typeface="Aptos (Body)"/>
                      </a:endParaRPr>
                    </a:p>
                  </a:txBody>
                  <a:tcPr>
                    <a:solidFill>
                      <a:srgbClr val="FF0000">
                        <a:alpha val="5098"/>
                      </a:srgbClr>
                    </a:solidFill>
                  </a:tcPr>
                </a:tc>
                <a:extLst>
                  <a:ext uri="{0D108BD9-81ED-4DB2-BD59-A6C34878D82A}">
                    <a16:rowId xmlns:a16="http://schemas.microsoft.com/office/drawing/2014/main" val="1246637054"/>
                  </a:ext>
                </a:extLst>
              </a:tr>
              <a:tr h="610269">
                <a:tc>
                  <a:txBody>
                    <a:bodyPr/>
                    <a:lstStyle/>
                    <a:p>
                      <a:r>
                        <a:rPr lang="en-GB" sz="1200" dirty="0">
                          <a:latin typeface="Aptos (Body)"/>
                        </a:rPr>
                        <a:t>Campaign ends</a:t>
                      </a:r>
                    </a:p>
                  </a:txBody>
                  <a:tcPr>
                    <a:solidFill>
                      <a:srgbClr val="FF0000">
                        <a:alpha val="30196"/>
                      </a:srgbClr>
                    </a:solidFill>
                  </a:tcPr>
                </a:tc>
                <a:tc>
                  <a:txBody>
                    <a:bodyPr/>
                    <a:lstStyle/>
                    <a:p>
                      <a:endParaRPr lang="en-GB" sz="1200">
                        <a:latin typeface="Aptos (Body)"/>
                      </a:endParaRPr>
                    </a:p>
                  </a:txBody>
                  <a:tcPr>
                    <a:solidFill>
                      <a:srgbClr val="FF0000">
                        <a:alpha val="5098"/>
                      </a:srgbClr>
                    </a:solidFill>
                  </a:tcPr>
                </a:tc>
                <a:tc>
                  <a:txBody>
                    <a:bodyPr/>
                    <a:lstStyle/>
                    <a:p>
                      <a:endParaRPr lang="en-GB" sz="1200">
                        <a:latin typeface="Aptos (Body)"/>
                      </a:endParaRPr>
                    </a:p>
                  </a:txBody>
                  <a:tcPr>
                    <a:solidFill>
                      <a:srgbClr val="FF0000">
                        <a:alpha val="5098"/>
                      </a:srgbClr>
                    </a:solidFill>
                  </a:tcPr>
                </a:tc>
                <a:tc>
                  <a:txBody>
                    <a:bodyPr/>
                    <a:lstStyle/>
                    <a:p>
                      <a:endParaRPr lang="en-GB" sz="1200" dirty="0">
                        <a:latin typeface="Aptos (Body)"/>
                      </a:endParaRPr>
                    </a:p>
                  </a:txBody>
                  <a:tcPr>
                    <a:solidFill>
                      <a:srgbClr val="FF0000">
                        <a:alpha val="5098"/>
                      </a:srgbClr>
                    </a:solidFill>
                  </a:tcPr>
                </a:tc>
                <a:extLst>
                  <a:ext uri="{0D108BD9-81ED-4DB2-BD59-A6C34878D82A}">
                    <a16:rowId xmlns:a16="http://schemas.microsoft.com/office/drawing/2014/main" val="1129243791"/>
                  </a:ext>
                </a:extLst>
              </a:tr>
            </a:tbl>
          </a:graphicData>
        </a:graphic>
      </p:graphicFrame>
      <p:sp>
        <p:nvSpPr>
          <p:cNvPr id="8" name="Rectangle 7">
            <a:extLst>
              <a:ext uri="{FF2B5EF4-FFF2-40B4-BE49-F238E27FC236}">
                <a16:creationId xmlns:a16="http://schemas.microsoft.com/office/drawing/2014/main" id="{74124FB3-4096-86F6-5603-8041D6BC8049}"/>
              </a:ext>
            </a:extLst>
          </p:cNvPr>
          <p:cNvSpPr/>
          <p:nvPr/>
        </p:nvSpPr>
        <p:spPr>
          <a:xfrm>
            <a:off x="2481943" y="2407473"/>
            <a:ext cx="1819470" cy="461197"/>
          </a:xfrm>
          <a:prstGeom prst="rect">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a:extLst>
              <a:ext uri="{FF2B5EF4-FFF2-40B4-BE49-F238E27FC236}">
                <a16:creationId xmlns:a16="http://schemas.microsoft.com/office/drawing/2014/main" id="{7E3D14EA-F8BF-4F8C-4566-34BDD8D1B08B}"/>
              </a:ext>
            </a:extLst>
          </p:cNvPr>
          <p:cNvSpPr/>
          <p:nvPr/>
        </p:nvSpPr>
        <p:spPr>
          <a:xfrm>
            <a:off x="4609324" y="3030027"/>
            <a:ext cx="1819470" cy="461197"/>
          </a:xfrm>
          <a:prstGeom prst="rect">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a:extLst>
              <a:ext uri="{FF2B5EF4-FFF2-40B4-BE49-F238E27FC236}">
                <a16:creationId xmlns:a16="http://schemas.microsoft.com/office/drawing/2014/main" id="{DA259F44-7132-6B11-3E87-68519EAFF784}"/>
              </a:ext>
            </a:extLst>
          </p:cNvPr>
          <p:cNvSpPr/>
          <p:nvPr/>
        </p:nvSpPr>
        <p:spPr>
          <a:xfrm>
            <a:off x="6711819" y="3635038"/>
            <a:ext cx="1819470" cy="461197"/>
          </a:xfrm>
          <a:prstGeom prst="rect">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TextBox 11">
            <a:extLst>
              <a:ext uri="{FF2B5EF4-FFF2-40B4-BE49-F238E27FC236}">
                <a16:creationId xmlns:a16="http://schemas.microsoft.com/office/drawing/2014/main" id="{66C9E557-7CAF-966D-9ED3-904335E0DACF}"/>
              </a:ext>
            </a:extLst>
          </p:cNvPr>
          <p:cNvSpPr txBox="1"/>
          <p:nvPr/>
        </p:nvSpPr>
        <p:spPr>
          <a:xfrm>
            <a:off x="178839" y="4191184"/>
            <a:ext cx="7188272" cy="1647695"/>
          </a:xfrm>
          <a:prstGeom prst="rect">
            <a:avLst/>
          </a:prstGeom>
          <a:noFill/>
        </p:spPr>
        <p:txBody>
          <a:bodyPr wrap="square">
            <a:spAutoFit/>
          </a:bodyPr>
          <a:lstStyle/>
          <a:p>
            <a:endParaRPr lang="en-GB" sz="1050" b="1" dirty="0">
              <a:latin typeface="Aptos (Body)"/>
              <a:ea typeface="Calibri" panose="020F0502020204030204" pitchFamily="34" charset="0"/>
              <a:cs typeface="Arial" panose="020B0604020202020204" pitchFamily="34" charset="0"/>
            </a:endParaRPr>
          </a:p>
          <a:p>
            <a:pPr>
              <a:lnSpc>
                <a:spcPct val="107000"/>
              </a:lnSpc>
              <a:spcAft>
                <a:spcPts val="800"/>
              </a:spcAft>
            </a:pPr>
            <a:r>
              <a:rPr lang="en-GB" sz="1000" dirty="0">
                <a:effectLst/>
                <a:latin typeface="Aptos (Body)"/>
                <a:ea typeface="Calibri" panose="020F0502020204030204" pitchFamily="34" charset="0"/>
                <a:cs typeface="Times New Roman" panose="02020603050405020304" pitchFamily="18" charset="0"/>
              </a:rPr>
              <a:t>All our assets</a:t>
            </a:r>
            <a:r>
              <a:rPr lang="en-GB" sz="1000" dirty="0">
                <a:latin typeface="Aptos (Body)"/>
                <a:ea typeface="Calibri" panose="020F0502020204030204" pitchFamily="34" charset="0"/>
                <a:cs typeface="Times New Roman" panose="02020603050405020304" pitchFamily="18" charset="0"/>
              </a:rPr>
              <a:t> and</a:t>
            </a:r>
            <a:r>
              <a:rPr lang="en-GB" sz="1000" dirty="0">
                <a:effectLst/>
                <a:latin typeface="Aptos (Body)"/>
                <a:ea typeface="Calibri" panose="020F0502020204030204" pitchFamily="34" charset="0"/>
                <a:cs typeface="Times New Roman" panose="02020603050405020304" pitchFamily="18" charset="0"/>
              </a:rPr>
              <a:t> key campaign messages </a:t>
            </a:r>
            <a:r>
              <a:rPr lang="en-GB" sz="1000" dirty="0">
                <a:latin typeface="Aptos (Body)"/>
                <a:ea typeface="Calibri" panose="020F0502020204030204" pitchFamily="34" charset="0"/>
                <a:cs typeface="Times New Roman" panose="02020603050405020304" pitchFamily="18" charset="0"/>
              </a:rPr>
              <a:t>will</a:t>
            </a:r>
            <a:r>
              <a:rPr lang="en-GB" sz="1000" dirty="0">
                <a:effectLst/>
                <a:latin typeface="Aptos (Body)"/>
                <a:ea typeface="Calibri" panose="020F0502020204030204" pitchFamily="34" charset="0"/>
                <a:cs typeface="Times New Roman" panose="02020603050405020304" pitchFamily="18" charset="0"/>
              </a:rPr>
              <a:t> be shared across the BHS social media channels. Please find our social handles below and where suitable, share our posts wide &amp; far:</a:t>
            </a:r>
          </a:p>
          <a:p>
            <a:pPr>
              <a:lnSpc>
                <a:spcPct val="107000"/>
              </a:lnSpc>
              <a:spcAft>
                <a:spcPts val="800"/>
              </a:spcAft>
            </a:pPr>
            <a:r>
              <a:rPr lang="en-GB" sz="1000" dirty="0">
                <a:effectLst/>
                <a:latin typeface="Aptos (Body)"/>
                <a:ea typeface="Calibri" panose="020F0502020204030204" pitchFamily="34" charset="0"/>
                <a:cs typeface="Times New Roman" panose="02020603050405020304" pitchFamily="18" charset="0"/>
              </a:rPr>
              <a:t>Facebook: </a:t>
            </a:r>
            <a:r>
              <a:rPr lang="en-GB" sz="1000" u="sng" dirty="0">
                <a:solidFill>
                  <a:srgbClr val="0563C1"/>
                </a:solidFill>
                <a:effectLst/>
                <a:latin typeface="Aptos (Body)"/>
                <a:ea typeface="Calibri" panose="020F0502020204030204" pitchFamily="34" charset="0"/>
                <a:cs typeface="Times New Roman" panose="02020603050405020304" pitchFamily="18" charset="0"/>
                <a:hlinkClick r:id="rId4"/>
              </a:rPr>
              <a:t>The British Horse Society</a:t>
            </a:r>
            <a:endParaRPr lang="en-GB" sz="1000" dirty="0">
              <a:effectLst/>
              <a:latin typeface="Aptos (Body)"/>
              <a:ea typeface="Calibri" panose="020F0502020204030204" pitchFamily="34" charset="0"/>
              <a:cs typeface="Times New Roman" panose="02020603050405020304" pitchFamily="18" charset="0"/>
            </a:endParaRPr>
          </a:p>
          <a:p>
            <a:pPr>
              <a:lnSpc>
                <a:spcPct val="107000"/>
              </a:lnSpc>
              <a:spcAft>
                <a:spcPts val="800"/>
              </a:spcAft>
            </a:pPr>
            <a:r>
              <a:rPr lang="en-GB" sz="1000" dirty="0">
                <a:effectLst/>
                <a:latin typeface="Aptos (Body)"/>
                <a:ea typeface="Calibri" panose="020F0502020204030204" pitchFamily="34" charset="0"/>
                <a:cs typeface="Times New Roman" panose="02020603050405020304" pitchFamily="18" charset="0"/>
              </a:rPr>
              <a:t>Twitter: </a:t>
            </a:r>
            <a:r>
              <a:rPr lang="en-GB" sz="1000" u="sng" dirty="0">
                <a:solidFill>
                  <a:srgbClr val="0563C1"/>
                </a:solidFill>
                <a:effectLst/>
                <a:latin typeface="Aptos (Body)"/>
                <a:ea typeface="Calibri" panose="020F0502020204030204" pitchFamily="34" charset="0"/>
                <a:cs typeface="Times New Roman" panose="02020603050405020304" pitchFamily="18" charset="0"/>
                <a:hlinkClick r:id="rId5"/>
              </a:rPr>
              <a:t>@BritishHorse</a:t>
            </a:r>
            <a:endParaRPr lang="en-GB" sz="1000" dirty="0">
              <a:effectLst/>
              <a:latin typeface="Aptos (Body)"/>
              <a:ea typeface="Calibri" panose="020F0502020204030204" pitchFamily="34" charset="0"/>
              <a:cs typeface="Times New Roman" panose="02020603050405020304" pitchFamily="18" charset="0"/>
            </a:endParaRPr>
          </a:p>
          <a:p>
            <a:pPr>
              <a:lnSpc>
                <a:spcPct val="107000"/>
              </a:lnSpc>
              <a:spcAft>
                <a:spcPts val="800"/>
              </a:spcAft>
            </a:pPr>
            <a:r>
              <a:rPr lang="en-GB" sz="1000" dirty="0">
                <a:effectLst/>
                <a:latin typeface="Aptos (Body)"/>
                <a:ea typeface="Calibri" panose="020F0502020204030204" pitchFamily="34" charset="0"/>
                <a:cs typeface="Times New Roman" panose="02020603050405020304" pitchFamily="18" charset="0"/>
              </a:rPr>
              <a:t>Instagram: </a:t>
            </a:r>
            <a:r>
              <a:rPr lang="en-GB" sz="1000" u="sng" dirty="0">
                <a:solidFill>
                  <a:srgbClr val="0563C1"/>
                </a:solidFill>
                <a:effectLst/>
                <a:latin typeface="Aptos (Body)"/>
                <a:ea typeface="Calibri" panose="020F0502020204030204" pitchFamily="34" charset="0"/>
                <a:cs typeface="Times New Roman" panose="02020603050405020304" pitchFamily="18" charset="0"/>
                <a:hlinkClick r:id="rId6"/>
              </a:rPr>
              <a:t>@britishhorse</a:t>
            </a:r>
            <a:endParaRPr lang="en-GB" sz="1000" dirty="0">
              <a:effectLst/>
              <a:latin typeface="Aptos (Body)"/>
              <a:ea typeface="Calibri" panose="020F0502020204030204" pitchFamily="34" charset="0"/>
              <a:cs typeface="Times New Roman" panose="02020603050405020304" pitchFamily="18" charset="0"/>
            </a:endParaRPr>
          </a:p>
          <a:p>
            <a:pPr>
              <a:lnSpc>
                <a:spcPct val="107000"/>
              </a:lnSpc>
              <a:spcAft>
                <a:spcPts val="800"/>
              </a:spcAft>
            </a:pPr>
            <a:r>
              <a:rPr lang="en-GB" sz="1000" dirty="0">
                <a:effectLst/>
                <a:latin typeface="Aptos (Body)"/>
                <a:ea typeface="Calibri" panose="020F0502020204030204" pitchFamily="34" charset="0"/>
                <a:cs typeface="Times New Roman" panose="02020603050405020304" pitchFamily="18" charset="0"/>
              </a:rPr>
              <a:t>YouTube: </a:t>
            </a:r>
            <a:r>
              <a:rPr lang="en-GB" sz="1000" u="sng" dirty="0">
                <a:solidFill>
                  <a:srgbClr val="0563C1"/>
                </a:solidFill>
                <a:effectLst/>
                <a:latin typeface="Aptos (Body)"/>
                <a:ea typeface="Calibri" panose="020F0502020204030204" pitchFamily="34" charset="0"/>
                <a:cs typeface="Times New Roman" panose="02020603050405020304" pitchFamily="18" charset="0"/>
                <a:hlinkClick r:id="rId7"/>
              </a:rPr>
              <a:t>The British Horse Society</a:t>
            </a:r>
            <a:endParaRPr lang="en-GB" sz="1000" dirty="0">
              <a:effectLst/>
              <a:latin typeface="Aptos (Body)"/>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267291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90A84218-44D1-8B36-D444-2E1FF9339BF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831974"/>
            <a:ext cx="9144000" cy="2121407"/>
          </a:xfrm>
          <a:prstGeom prst="rect">
            <a:avLst/>
          </a:prstGeom>
        </p:spPr>
      </p:pic>
      <p:pic>
        <p:nvPicPr>
          <p:cNvPr id="5" name="Picture 4">
            <a:extLst>
              <a:ext uri="{FF2B5EF4-FFF2-40B4-BE49-F238E27FC236}">
                <a16:creationId xmlns:a16="http://schemas.microsoft.com/office/drawing/2014/main" id="{FCF2CF71-36F4-8EB4-51A6-6DE810461C1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45081" y="260648"/>
            <a:ext cx="1134616" cy="1134616"/>
          </a:xfrm>
          <a:prstGeom prst="rect">
            <a:avLst/>
          </a:prstGeom>
        </p:spPr>
      </p:pic>
      <p:sp>
        <p:nvSpPr>
          <p:cNvPr id="6" name="TextBox 5">
            <a:extLst>
              <a:ext uri="{FF2B5EF4-FFF2-40B4-BE49-F238E27FC236}">
                <a16:creationId xmlns:a16="http://schemas.microsoft.com/office/drawing/2014/main" id="{C20FE7B7-45F2-8CCD-3081-7D088215E988}"/>
              </a:ext>
            </a:extLst>
          </p:cNvPr>
          <p:cNvSpPr txBox="1"/>
          <p:nvPr/>
        </p:nvSpPr>
        <p:spPr>
          <a:xfrm>
            <a:off x="1223867" y="2435956"/>
            <a:ext cx="4572000" cy="584775"/>
          </a:xfrm>
          <a:prstGeom prst="rect">
            <a:avLst/>
          </a:prstGeom>
          <a:noFill/>
        </p:spPr>
        <p:txBody>
          <a:bodyPr wrap="square">
            <a:spAutoFit/>
          </a:bodyPr>
          <a:lstStyle/>
          <a:p>
            <a:r>
              <a:rPr lang="en-GB" sz="1600" b="1" dirty="0">
                <a:latin typeface="Aptos (Body)"/>
                <a:ea typeface="Verdana" panose="020B0604030504040204" pitchFamily="34" charset="0"/>
                <a:cs typeface="Arial" panose="020B0604020202020204" pitchFamily="34" charset="0"/>
              </a:rPr>
              <a:t>Thank you for your support! </a:t>
            </a:r>
          </a:p>
          <a:p>
            <a:endParaRPr lang="en-GB" sz="1600" b="1" dirty="0">
              <a:latin typeface="Aptos (Body)"/>
              <a:ea typeface="Verdana" panose="020B0604030504040204" pitchFamily="34" charset="0"/>
              <a:cs typeface="Arial" panose="020B0604020202020204" pitchFamily="34" charset="0"/>
            </a:endParaRPr>
          </a:p>
        </p:txBody>
      </p:sp>
      <p:sp>
        <p:nvSpPr>
          <p:cNvPr id="8" name="TextBox 7">
            <a:extLst>
              <a:ext uri="{FF2B5EF4-FFF2-40B4-BE49-F238E27FC236}">
                <a16:creationId xmlns:a16="http://schemas.microsoft.com/office/drawing/2014/main" id="{E5C4737E-88BD-A53E-0E9B-F4C54DFE688F}"/>
              </a:ext>
            </a:extLst>
          </p:cNvPr>
          <p:cNvSpPr txBox="1"/>
          <p:nvPr/>
        </p:nvSpPr>
        <p:spPr>
          <a:xfrm>
            <a:off x="1223866" y="3016066"/>
            <a:ext cx="6959079" cy="825867"/>
          </a:xfrm>
          <a:prstGeom prst="rect">
            <a:avLst/>
          </a:prstGeom>
          <a:noFill/>
        </p:spPr>
        <p:txBody>
          <a:bodyPr wrap="square">
            <a:spAutoFit/>
          </a:bodyPr>
          <a:lstStyle/>
          <a:p>
            <a:pPr>
              <a:spcAft>
                <a:spcPts val="800"/>
              </a:spcAft>
            </a:pPr>
            <a:r>
              <a:rPr lang="en-GB" sz="1400" dirty="0">
                <a:effectLst/>
                <a:latin typeface="Aptos (Body)"/>
                <a:ea typeface="Calibri" panose="020F0502020204030204" pitchFamily="34" charset="0"/>
                <a:cs typeface="Times New Roman" panose="02020603050405020304" pitchFamily="18" charset="0"/>
              </a:rPr>
              <a:t>If you have any feedback or questions, you can reach us on 02476 6840521 or by emailing </a:t>
            </a:r>
            <a:r>
              <a:rPr lang="en-GB" sz="1400" u="sng" dirty="0">
                <a:solidFill>
                  <a:srgbClr val="0563C1"/>
                </a:solidFill>
                <a:effectLst/>
                <a:latin typeface="Aptos (Body)"/>
                <a:ea typeface="Calibri" panose="020F0502020204030204" pitchFamily="34" charset="0"/>
                <a:cs typeface="Times New Roman" panose="02020603050405020304" pitchFamily="18" charset="0"/>
                <a:hlinkClick r:id="rId4"/>
              </a:rPr>
              <a:t>pressenquiry@bhs.org.uk</a:t>
            </a:r>
            <a:endParaRPr lang="en-GB" sz="1400" dirty="0">
              <a:effectLst/>
              <a:latin typeface="Aptos (Body)"/>
              <a:ea typeface="Calibri" panose="020F0502020204030204" pitchFamily="34" charset="0"/>
              <a:cs typeface="Times New Roman" panose="02020603050405020304" pitchFamily="18" charset="0"/>
            </a:endParaRPr>
          </a:p>
          <a:p>
            <a:pPr>
              <a:spcAft>
                <a:spcPts val="800"/>
              </a:spcAft>
            </a:pPr>
            <a:endParaRPr lang="en-GB" sz="1300" b="1" dirty="0">
              <a:latin typeface="Aptos (Body)"/>
              <a:ea typeface="Verdana" panose="020B0604030504040204" pitchFamily="34" charset="0"/>
              <a:cs typeface="Arial" panose="020B0604020202020204" pitchFamily="34" charset="0"/>
            </a:endParaRPr>
          </a:p>
        </p:txBody>
      </p:sp>
    </p:spTree>
    <p:extLst>
      <p:ext uri="{BB962C8B-B14F-4D97-AF65-F5344CB8AC3E}">
        <p14:creationId xmlns:p14="http://schemas.microsoft.com/office/powerpoint/2010/main" val="321529827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645</TotalTime>
  <Words>823</Words>
  <Application>Microsoft Office PowerPoint</Application>
  <PresentationFormat>On-screen Show (4:3)</PresentationFormat>
  <Paragraphs>91</Paragraphs>
  <Slides>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Aptos (Body)</vt:lpstr>
      <vt:lpstr>Arial</vt:lpstr>
      <vt:lpstr>Calibri</vt:lpstr>
      <vt:lpstr>Calibri Light</vt:lpstr>
      <vt:lpstr>Symbol</vt:lpstr>
      <vt:lpstr>VAG Rounded Std Thin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The British Horse Society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Hattie Thompson</dc:creator>
  <cp:lastModifiedBy>Hattie Thompson</cp:lastModifiedBy>
  <cp:revision>20</cp:revision>
  <dcterms:created xsi:type="dcterms:W3CDTF">2024-01-22T15:22:57Z</dcterms:created>
  <dcterms:modified xsi:type="dcterms:W3CDTF">2025-01-29T10:09:04Z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bab954b-03c1-4d45-953c-1e7695907c0b_Enabled">
    <vt:lpwstr>true</vt:lpwstr>
  </property>
  <property fmtid="{D5CDD505-2E9C-101B-9397-08002B2CF9AE}" pid="3" name="MSIP_Label_5bab954b-03c1-4d45-953c-1e7695907c0b_SetDate">
    <vt:lpwstr>2024-01-22T16:06:52Z</vt:lpwstr>
  </property>
  <property fmtid="{D5CDD505-2E9C-101B-9397-08002B2CF9AE}" pid="4" name="MSIP_Label_5bab954b-03c1-4d45-953c-1e7695907c0b_Method">
    <vt:lpwstr>Privileged</vt:lpwstr>
  </property>
  <property fmtid="{D5CDD505-2E9C-101B-9397-08002B2CF9AE}" pid="5" name="MSIP_Label_5bab954b-03c1-4d45-953c-1e7695907c0b_Name">
    <vt:lpwstr>Public</vt:lpwstr>
  </property>
  <property fmtid="{D5CDD505-2E9C-101B-9397-08002B2CF9AE}" pid="6" name="MSIP_Label_5bab954b-03c1-4d45-953c-1e7695907c0b_SiteId">
    <vt:lpwstr>61761a3f-0f9f-43bd-a8ce-e39e84824d9e</vt:lpwstr>
  </property>
  <property fmtid="{D5CDD505-2E9C-101B-9397-08002B2CF9AE}" pid="7" name="MSIP_Label_5bab954b-03c1-4d45-953c-1e7695907c0b_ActionId">
    <vt:lpwstr>fe01418d-6682-472d-a4e3-18a7a0eb6446</vt:lpwstr>
  </property>
  <property fmtid="{D5CDD505-2E9C-101B-9397-08002B2CF9AE}" pid="8" name="MSIP_Label_5bab954b-03c1-4d45-953c-1e7695907c0b_ContentBits">
    <vt:lpwstr>0</vt:lpwstr>
  </property>
</Properties>
</file>